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81" r:id="rId3"/>
    <p:sldId id="257" r:id="rId4"/>
    <p:sldId id="259" r:id="rId5"/>
    <p:sldId id="258" r:id="rId6"/>
    <p:sldId id="260" r:id="rId7"/>
    <p:sldId id="261" r:id="rId8"/>
    <p:sldId id="266" r:id="rId9"/>
    <p:sldId id="267" r:id="rId10"/>
    <p:sldId id="268" r:id="rId11"/>
    <p:sldId id="262" r:id="rId12"/>
    <p:sldId id="270" r:id="rId13"/>
    <p:sldId id="277" r:id="rId14"/>
    <p:sldId id="278" r:id="rId15"/>
    <p:sldId id="279" r:id="rId16"/>
    <p:sldId id="274" r:id="rId17"/>
    <p:sldId id="282" r:id="rId18"/>
    <p:sldId id="28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108" d="100"/>
          <a:sy n="108" d="100"/>
        </p:scale>
        <p:origin x="1710" y="108"/>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B6F15528-21DE-4FAA-801E-634DDDAF4B2B}"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89563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508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1165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044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812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8876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3109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231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316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790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389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41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403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390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126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376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900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12/20/2020</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278006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3.jpeg"/><Relationship Id="rId7" Type="http://schemas.openxmlformats.org/officeDocument/2006/relationships/oleObject" Target="../embeddings/oleObject1.bin"/><Relationship Id="rId12" Type="http://schemas.openxmlformats.org/officeDocument/2006/relationships/image" Target="../media/image8.wm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5.jpeg"/><Relationship Id="rId11" Type="http://schemas.openxmlformats.org/officeDocument/2006/relationships/oleObject" Target="../embeddings/oleObject3.bin"/><Relationship Id="rId5" Type="http://schemas.openxmlformats.org/officeDocument/2006/relationships/hyperlink" Target="https://pixabay.com/en/matrix-network-data-exchange-1027571/" TargetMode="External"/><Relationship Id="rId10" Type="http://schemas.openxmlformats.org/officeDocument/2006/relationships/image" Target="../media/image7.wmf"/><Relationship Id="rId4" Type="http://schemas.openxmlformats.org/officeDocument/2006/relationships/image" Target="../media/image4.jpeg"/><Relationship Id="rId9"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5000" y="762000"/>
            <a:ext cx="7162800" cy="3581400"/>
          </a:xfrm>
        </p:spPr>
        <p:txBody>
          <a:bodyPr>
            <a:normAutofit fontScale="90000"/>
          </a:bodyPr>
          <a:lstStyle/>
          <a:p>
            <a:r>
              <a:rPr lang="en-US" sz="3300" b="1" dirty="0">
                <a:cs typeface="Arial" pitchFamily="34" charset="0"/>
              </a:rPr>
              <a:t>“Predicting whether or not people tend to opt for a Loan over Discounted Rates”</a:t>
            </a:r>
            <a:br>
              <a:rPr lang="en-US" b="1" dirty="0">
                <a:cs typeface="Arial" pitchFamily="34" charset="0"/>
              </a:rPr>
            </a:br>
            <a:br>
              <a:rPr lang="en-US" b="1" dirty="0">
                <a:cs typeface="Arial" pitchFamily="34" charset="0"/>
              </a:rPr>
            </a:br>
            <a:r>
              <a:rPr lang="en-US" sz="3300" b="1" dirty="0">
                <a:solidFill>
                  <a:srgbClr val="EF5C4D"/>
                </a:solidFill>
                <a:cs typeface="Arial" pitchFamily="34" charset="0"/>
              </a:rPr>
              <a:t>IPBA4 GROUP4</a:t>
            </a:r>
            <a:br>
              <a:rPr lang="en-US" sz="2000" dirty="0">
                <a:solidFill>
                  <a:srgbClr val="EF5C4D"/>
                </a:solidFill>
                <a:cs typeface="Arial" pitchFamily="34" charset="0"/>
              </a:rPr>
            </a:br>
            <a:br>
              <a:rPr lang="en-US" dirty="0">
                <a:solidFill>
                  <a:srgbClr val="EF5C4D"/>
                </a:solidFill>
                <a:cs typeface="Arial" pitchFamily="34" charset="0"/>
              </a:rPr>
            </a:br>
            <a:endParaRPr lang="en-US" sz="2200" b="1" dirty="0">
              <a:cs typeface="Arial" pitchFamily="34" charset="0"/>
            </a:endParaRPr>
          </a:p>
        </p:txBody>
      </p:sp>
      <p:sp>
        <p:nvSpPr>
          <p:cNvPr id="2" name="TextBox 1">
            <a:extLst>
              <a:ext uri="{FF2B5EF4-FFF2-40B4-BE49-F238E27FC236}">
                <a16:creationId xmlns:a16="http://schemas.microsoft.com/office/drawing/2014/main" id="{7AA925E5-9FFC-4D2B-8248-502D8FEE0C35}"/>
              </a:ext>
            </a:extLst>
          </p:cNvPr>
          <p:cNvSpPr txBox="1"/>
          <p:nvPr/>
        </p:nvSpPr>
        <p:spPr>
          <a:xfrm>
            <a:off x="7315200" y="4495800"/>
            <a:ext cx="1676400" cy="1754326"/>
          </a:xfrm>
          <a:prstGeom prst="rect">
            <a:avLst/>
          </a:prstGeom>
          <a:noFill/>
        </p:spPr>
        <p:txBody>
          <a:bodyPr wrap="square" rtlCol="0">
            <a:spAutoFit/>
          </a:bodyPr>
          <a:lstStyle/>
          <a:p>
            <a:pPr algn="r"/>
            <a:r>
              <a:rPr lang="en-US" sz="1800" b="1" cap="none" dirty="0">
                <a:solidFill>
                  <a:srgbClr val="EF5C4D"/>
                </a:solidFill>
                <a:cs typeface="Arial" pitchFamily="34" charset="0"/>
              </a:rPr>
              <a:t>Chandrika</a:t>
            </a:r>
            <a:br>
              <a:rPr lang="en-US" sz="1800" b="1" cap="none" dirty="0">
                <a:solidFill>
                  <a:srgbClr val="EF5C4D"/>
                </a:solidFill>
                <a:cs typeface="Arial" pitchFamily="34" charset="0"/>
              </a:rPr>
            </a:br>
            <a:r>
              <a:rPr lang="en-US" sz="1800" b="1" cap="none" dirty="0">
                <a:solidFill>
                  <a:srgbClr val="EF5C4D"/>
                </a:solidFill>
                <a:cs typeface="Arial" pitchFamily="34" charset="0"/>
              </a:rPr>
              <a:t>Mazhar</a:t>
            </a:r>
            <a:br>
              <a:rPr lang="en-US" sz="1800" b="1" cap="none" dirty="0">
                <a:solidFill>
                  <a:srgbClr val="EF5C4D"/>
                </a:solidFill>
                <a:cs typeface="Arial" pitchFamily="34" charset="0"/>
              </a:rPr>
            </a:br>
            <a:r>
              <a:rPr lang="en-US" sz="1800" b="1" cap="none" dirty="0">
                <a:solidFill>
                  <a:srgbClr val="EF5C4D"/>
                </a:solidFill>
                <a:cs typeface="Arial" pitchFamily="34" charset="0"/>
              </a:rPr>
              <a:t>Swarna</a:t>
            </a:r>
          </a:p>
          <a:p>
            <a:pPr algn="r"/>
            <a:r>
              <a:rPr lang="en-US" sz="1800" b="1" cap="none" dirty="0">
                <a:solidFill>
                  <a:srgbClr val="EF5C4D"/>
                </a:solidFill>
                <a:cs typeface="Arial" pitchFamily="34" charset="0"/>
              </a:rPr>
              <a:t>Saurabh</a:t>
            </a:r>
            <a:br>
              <a:rPr lang="en-US" sz="1800" b="1" cap="none" dirty="0">
                <a:solidFill>
                  <a:srgbClr val="EF5C4D"/>
                </a:solidFill>
                <a:cs typeface="Arial" pitchFamily="34" charset="0"/>
              </a:rPr>
            </a:br>
            <a:r>
              <a:rPr lang="en-US" sz="1800" b="1" cap="none" dirty="0" err="1">
                <a:solidFill>
                  <a:srgbClr val="EF5C4D"/>
                </a:solidFill>
                <a:cs typeface="Arial" pitchFamily="34" charset="0"/>
              </a:rPr>
              <a:t>Sanchit</a:t>
            </a:r>
            <a:br>
              <a:rPr lang="en-US" sz="1800" b="1" cap="none" dirty="0">
                <a:solidFill>
                  <a:srgbClr val="EF5C4D"/>
                </a:solidFill>
                <a:cs typeface="Arial" pitchFamily="34" charset="0"/>
              </a:rPr>
            </a:br>
            <a:r>
              <a:rPr lang="en-US" sz="1800" b="1" cap="none" dirty="0">
                <a:solidFill>
                  <a:srgbClr val="EF5C4D"/>
                </a:solidFill>
                <a:cs typeface="Arial" pitchFamily="34" charset="0"/>
              </a:rPr>
              <a:t>Kalyan</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419845-D223-44BC-A973-6D0476132AC4}"/>
              </a:ext>
            </a:extLst>
          </p:cNvPr>
          <p:cNvPicPr>
            <a:picLocks noChangeAspect="1"/>
          </p:cNvPicPr>
          <p:nvPr/>
        </p:nvPicPr>
        <p:blipFill>
          <a:blip r:embed="rId2"/>
          <a:stretch>
            <a:fillRect/>
          </a:stretch>
        </p:blipFill>
        <p:spPr>
          <a:xfrm>
            <a:off x="1143000" y="152400"/>
            <a:ext cx="7848600" cy="2732518"/>
          </a:xfrm>
          <a:prstGeom prst="rect">
            <a:avLst/>
          </a:prstGeom>
        </p:spPr>
      </p:pic>
      <p:pic>
        <p:nvPicPr>
          <p:cNvPr id="9" name="Picture 8">
            <a:extLst>
              <a:ext uri="{FF2B5EF4-FFF2-40B4-BE49-F238E27FC236}">
                <a16:creationId xmlns:a16="http://schemas.microsoft.com/office/drawing/2014/main" id="{95AF8572-1965-440F-87C5-FA95BD9DBF51}"/>
              </a:ext>
            </a:extLst>
          </p:cNvPr>
          <p:cNvPicPr>
            <a:picLocks noChangeAspect="1"/>
          </p:cNvPicPr>
          <p:nvPr/>
        </p:nvPicPr>
        <p:blipFill>
          <a:blip r:embed="rId3"/>
          <a:stretch>
            <a:fillRect/>
          </a:stretch>
        </p:blipFill>
        <p:spPr>
          <a:xfrm>
            <a:off x="2286000" y="3048000"/>
            <a:ext cx="5823677" cy="3200400"/>
          </a:xfrm>
          <a:prstGeom prst="rect">
            <a:avLst/>
          </a:prstGeom>
        </p:spPr>
      </p:pic>
      <p:pic>
        <p:nvPicPr>
          <p:cNvPr id="3" name="Picture 2">
            <a:extLst>
              <a:ext uri="{FF2B5EF4-FFF2-40B4-BE49-F238E27FC236}">
                <a16:creationId xmlns:a16="http://schemas.microsoft.com/office/drawing/2014/main" id="{FDD98E1B-482E-475A-97D9-02FBC7B1C5C8}"/>
              </a:ext>
            </a:extLst>
          </p:cNvPr>
          <p:cNvPicPr>
            <a:picLocks noChangeAspect="1"/>
          </p:cNvPicPr>
          <p:nvPr/>
        </p:nvPicPr>
        <p:blipFill>
          <a:blip r:embed="rId4"/>
          <a:stretch>
            <a:fillRect/>
          </a:stretch>
        </p:blipFill>
        <p:spPr>
          <a:xfrm>
            <a:off x="4605291" y="152400"/>
            <a:ext cx="4114800" cy="2071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95400" y="1676400"/>
            <a:ext cx="7543800" cy="5181600"/>
          </a:xfrm>
        </p:spPr>
        <p:txBody>
          <a:bodyPr>
            <a:normAutofit fontScale="92500" lnSpcReduction="10000"/>
          </a:bodyPr>
          <a:lstStyle/>
          <a:p>
            <a:pPr marL="514350" indent="-514350">
              <a:buNone/>
            </a:pPr>
            <a:r>
              <a:rPr lang="en-US" b="1" dirty="0"/>
              <a:t>3.	Model Building - </a:t>
            </a:r>
          </a:p>
          <a:p>
            <a:pPr marL="571500" indent="-571500">
              <a:buFont typeface="+mj-lt"/>
              <a:buAutoNum type="romanLcPeriod"/>
            </a:pPr>
            <a:r>
              <a:rPr lang="en-US" dirty="0"/>
              <a:t>Created training data and test data by splitting the data. </a:t>
            </a:r>
          </a:p>
          <a:p>
            <a:pPr marL="571500" indent="-571500">
              <a:buFont typeface="+mj-lt"/>
              <a:buAutoNum type="romanLcPeriod"/>
            </a:pPr>
            <a:r>
              <a:rPr lang="en-US" dirty="0"/>
              <a:t>Developed model using different Machine Learning algorithms like Decision Tree Classifier, SVM Classifier, KNN Classifier, Random Forest Classifier, Logistic Regression.</a:t>
            </a:r>
          </a:p>
          <a:p>
            <a:pPr marL="571500" indent="-571500">
              <a:buFont typeface="+mj-lt"/>
              <a:buAutoNum type="romanLcPeriod"/>
            </a:pPr>
            <a:r>
              <a:rPr lang="en-US" dirty="0"/>
              <a:t>Developed model for original, </a:t>
            </a:r>
            <a:r>
              <a:rPr lang="en-US" dirty="0" err="1"/>
              <a:t>undersampling</a:t>
            </a:r>
            <a:r>
              <a:rPr lang="en-US" dirty="0"/>
              <a:t> and oversampling data and compared results.</a:t>
            </a:r>
          </a:p>
          <a:p>
            <a:pPr marL="571500" indent="-571500">
              <a:buFont typeface="+mj-lt"/>
              <a:buAutoNum type="romanLcPeriod"/>
            </a:pPr>
            <a:r>
              <a:rPr lang="en-US" dirty="0"/>
              <a:t>Created </a:t>
            </a:r>
            <a:r>
              <a:rPr lang="en-US" dirty="0" err="1"/>
              <a:t>undersampled</a:t>
            </a:r>
            <a:r>
              <a:rPr lang="en-US" dirty="0"/>
              <a:t> data using </a:t>
            </a:r>
            <a:r>
              <a:rPr lang="en-US" dirty="0" err="1"/>
              <a:t>nearmiss</a:t>
            </a:r>
            <a:r>
              <a:rPr lang="en-US" dirty="0"/>
              <a:t>() and oversampled data using SMOTE().</a:t>
            </a:r>
          </a:p>
          <a:p>
            <a:pPr marL="571500" indent="-571500">
              <a:buFont typeface="+mj-lt"/>
              <a:buAutoNum type="romanLcPeriod"/>
            </a:pPr>
            <a:r>
              <a:rPr lang="en-US" dirty="0"/>
              <a:t>Found out important features from Random Forest Classifier as: SCR, Balance, No. of Credit Transactions and Holding Period.</a:t>
            </a:r>
          </a:p>
          <a:p>
            <a:pPr marL="571500" indent="-571500">
              <a:buFont typeface="+mj-lt"/>
              <a:buAutoNum type="romanLcPeriod"/>
            </a:pPr>
            <a:endParaRPr lang="en-US" dirty="0"/>
          </a:p>
          <a:p>
            <a:pPr marL="571500" indent="-571500">
              <a:buNone/>
            </a:pPr>
            <a:endParaRPr lang="en-US" dirty="0"/>
          </a:p>
          <a:p>
            <a:pPr marL="571500" indent="-571500">
              <a:buFont typeface="+mj-lt"/>
              <a:buAutoNum type="romanLcPeriod"/>
            </a:pPr>
            <a:endParaRPr lang="en-US" b="1" dirty="0"/>
          </a:p>
          <a:p>
            <a:pPr marL="571500" indent="-571500">
              <a:buFont typeface="+mj-lt"/>
              <a:buAutoNum type="romanLcPeriod"/>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2438400" cy="1362075"/>
          </a:xfrm>
        </p:spPr>
        <p:txBody>
          <a:bodyPr>
            <a:normAutofit fontScale="90000"/>
          </a:bodyPr>
          <a:lstStyle/>
          <a:p>
            <a:r>
              <a:rPr lang="en-US" b="1" dirty="0">
                <a:solidFill>
                  <a:srgbClr val="EF5C4D"/>
                </a:solidFill>
              </a:rPr>
              <a:t>Model Evaluation</a:t>
            </a:r>
          </a:p>
        </p:txBody>
      </p:sp>
      <p:graphicFrame>
        <p:nvGraphicFramePr>
          <p:cNvPr id="5" name="Table 4"/>
          <p:cNvGraphicFramePr>
            <a:graphicFrameLocks noGrp="1"/>
          </p:cNvGraphicFramePr>
          <p:nvPr>
            <p:extLst>
              <p:ext uri="{D42A27DB-BD31-4B8C-83A1-F6EECF244321}">
                <p14:modId xmlns:p14="http://schemas.microsoft.com/office/powerpoint/2010/main" val="766361667"/>
              </p:ext>
            </p:extLst>
          </p:nvPr>
        </p:nvGraphicFramePr>
        <p:xfrm>
          <a:off x="2819400" y="212964"/>
          <a:ext cx="6172200" cy="6432071"/>
        </p:xfrm>
        <a:graphic>
          <a:graphicData uri="http://schemas.openxmlformats.org/drawingml/2006/table">
            <a:tbl>
              <a:tblPr firstRow="1" bandRow="1">
                <a:tableStyleId>{5C22544A-7EE6-4342-B048-85BDC9FD1C3A}</a:tableStyleId>
              </a:tblPr>
              <a:tblGrid>
                <a:gridCol w="2507456">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362220">
                <a:tc>
                  <a:txBody>
                    <a:bodyPr/>
                    <a:lstStyle/>
                    <a:p>
                      <a:r>
                        <a:rPr lang="en-US" sz="1200" dirty="0"/>
                        <a:t>ML Algorithm</a:t>
                      </a:r>
                    </a:p>
                  </a:txBody>
                  <a:tcPr/>
                </a:tc>
                <a:tc>
                  <a:txBody>
                    <a:bodyPr/>
                    <a:lstStyle/>
                    <a:p>
                      <a:r>
                        <a:rPr lang="en-US" sz="1200" dirty="0"/>
                        <a:t>Sensitivity Percent%</a:t>
                      </a:r>
                    </a:p>
                  </a:txBody>
                  <a:tcPr/>
                </a:tc>
                <a:tc>
                  <a:txBody>
                    <a:bodyPr/>
                    <a:lstStyle/>
                    <a:p>
                      <a:r>
                        <a:rPr lang="en-US" sz="1200" dirty="0"/>
                        <a:t>Comments</a:t>
                      </a:r>
                    </a:p>
                  </a:txBody>
                  <a:tcPr/>
                </a:tc>
                <a:extLst>
                  <a:ext uri="{0D108BD9-81ED-4DB2-BD59-A6C34878D82A}">
                    <a16:rowId xmlns:a16="http://schemas.microsoft.com/office/drawing/2014/main" val="10000"/>
                  </a:ext>
                </a:extLst>
              </a:tr>
              <a:tr h="517898">
                <a:tc>
                  <a:txBody>
                    <a:bodyPr/>
                    <a:lstStyle/>
                    <a:p>
                      <a:r>
                        <a:rPr lang="en-US" sz="1200" dirty="0" err="1"/>
                        <a:t>DecisionTreeClassifier</a:t>
                      </a:r>
                      <a:r>
                        <a:rPr lang="en-US" sz="1200" dirty="0"/>
                        <a:t> - Original Data</a:t>
                      </a:r>
                    </a:p>
                  </a:txBody>
                  <a:tcPr/>
                </a:tc>
                <a:tc>
                  <a:txBody>
                    <a:bodyPr/>
                    <a:lstStyle/>
                    <a:p>
                      <a:r>
                        <a:rPr lang="en-US" sz="1200" dirty="0"/>
                        <a:t>10.9</a:t>
                      </a:r>
                    </a:p>
                  </a:txBody>
                  <a:tcPr/>
                </a:tc>
                <a:tc>
                  <a:txBody>
                    <a:bodyPr/>
                    <a:lstStyle/>
                    <a:p>
                      <a:r>
                        <a:rPr lang="en-US" sz="1200" dirty="0"/>
                        <a:t>Not Considering</a:t>
                      </a:r>
                    </a:p>
                  </a:txBody>
                  <a:tcPr/>
                </a:tc>
                <a:extLst>
                  <a:ext uri="{0D108BD9-81ED-4DB2-BD59-A6C34878D82A}">
                    <a16:rowId xmlns:a16="http://schemas.microsoft.com/office/drawing/2014/main" val="10001"/>
                  </a:ext>
                </a:extLst>
              </a:tr>
              <a:tr h="497794">
                <a:tc>
                  <a:txBody>
                    <a:bodyPr/>
                    <a:lstStyle/>
                    <a:p>
                      <a:r>
                        <a:rPr lang="en-US" sz="1200" dirty="0" err="1"/>
                        <a:t>DecisionTreeClassifier</a:t>
                      </a:r>
                      <a:r>
                        <a:rPr lang="en-US" sz="1200" dirty="0"/>
                        <a:t> - </a:t>
                      </a:r>
                      <a:r>
                        <a:rPr lang="en-US" sz="1200" dirty="0" err="1"/>
                        <a:t>UnderSampled</a:t>
                      </a:r>
                      <a:r>
                        <a:rPr lang="en-US" sz="1200" dirty="0"/>
                        <a:t> Data</a:t>
                      </a:r>
                    </a:p>
                  </a:txBody>
                  <a:tcPr/>
                </a:tc>
                <a:tc>
                  <a:txBody>
                    <a:bodyPr/>
                    <a:lstStyle/>
                    <a:p>
                      <a:r>
                        <a:rPr lang="en-US" sz="1200" dirty="0"/>
                        <a:t>9.84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2"/>
                  </a:ext>
                </a:extLst>
              </a:tr>
              <a:tr h="497794">
                <a:tc>
                  <a:txBody>
                    <a:bodyPr/>
                    <a:lstStyle/>
                    <a:p>
                      <a:r>
                        <a:rPr lang="en-US" sz="1200" dirty="0" err="1"/>
                        <a:t>DecisionTreeClassifier</a:t>
                      </a:r>
                      <a:r>
                        <a:rPr lang="en-US" sz="1200" dirty="0"/>
                        <a:t> - </a:t>
                      </a:r>
                      <a:r>
                        <a:rPr lang="en-US" sz="1200" dirty="0" err="1"/>
                        <a:t>OverSampled</a:t>
                      </a:r>
                      <a:r>
                        <a:rPr lang="en-US" sz="1200" dirty="0"/>
                        <a:t> Data</a:t>
                      </a:r>
                    </a:p>
                  </a:txBody>
                  <a:tcPr/>
                </a:tc>
                <a:tc>
                  <a:txBody>
                    <a:bodyPr/>
                    <a:lstStyle/>
                    <a:p>
                      <a:r>
                        <a:rPr lang="en-US" sz="1200" dirty="0"/>
                        <a:t>19.6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3"/>
                  </a:ext>
                </a:extLst>
              </a:tr>
              <a:tr h="441565">
                <a:tc>
                  <a:txBody>
                    <a:bodyPr/>
                    <a:lstStyle/>
                    <a:p>
                      <a:r>
                        <a:rPr lang="en-US" sz="1200" dirty="0"/>
                        <a:t>KNN Classifier - Original Data </a:t>
                      </a:r>
                    </a:p>
                  </a:txBody>
                  <a:tcPr/>
                </a:tc>
                <a:tc>
                  <a:txBody>
                    <a:bodyPr/>
                    <a:lstStyle/>
                    <a:p>
                      <a:r>
                        <a:rPr lang="en-US" sz="1200" dirty="0"/>
                        <a:t>17.2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4"/>
                  </a:ext>
                </a:extLst>
              </a:tr>
              <a:tr h="441565">
                <a:tc>
                  <a:txBody>
                    <a:bodyPr/>
                    <a:lstStyle/>
                    <a:p>
                      <a:r>
                        <a:rPr lang="en-US" sz="1200" dirty="0"/>
                        <a:t>KNN Classifier - </a:t>
                      </a:r>
                      <a:r>
                        <a:rPr lang="en-US" sz="1200" dirty="0" err="1"/>
                        <a:t>Undersampled</a:t>
                      </a:r>
                      <a:r>
                        <a:rPr lang="en-US" sz="1200" dirty="0"/>
                        <a:t> Data</a:t>
                      </a:r>
                    </a:p>
                  </a:txBody>
                  <a:tcPr/>
                </a:tc>
                <a:tc>
                  <a:txBody>
                    <a:bodyPr/>
                    <a:lstStyle/>
                    <a:p>
                      <a:r>
                        <a:rPr lang="en-US" sz="1200" dirty="0"/>
                        <a:t>8.6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5"/>
                  </a:ext>
                </a:extLst>
              </a:tr>
              <a:tr h="441565">
                <a:tc>
                  <a:txBody>
                    <a:bodyPr/>
                    <a:lstStyle/>
                    <a:p>
                      <a:r>
                        <a:rPr lang="en-US" sz="1200" dirty="0"/>
                        <a:t>KNN Classifier - Oversampled Data</a:t>
                      </a:r>
                    </a:p>
                  </a:txBody>
                  <a:tcPr/>
                </a:tc>
                <a:tc>
                  <a:txBody>
                    <a:bodyPr/>
                    <a:lstStyle/>
                    <a:p>
                      <a:r>
                        <a:rPr lang="en-US" sz="1200" dirty="0"/>
                        <a:t>17.2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6"/>
                  </a:ext>
                </a:extLst>
              </a:tr>
              <a:tr h="441565">
                <a:tc>
                  <a:txBody>
                    <a:bodyPr/>
                    <a:lstStyle/>
                    <a:p>
                      <a:r>
                        <a:rPr lang="en-US" sz="1200" dirty="0"/>
                        <a:t>Random Forest Classifier - Original Data</a:t>
                      </a:r>
                    </a:p>
                  </a:txBody>
                  <a:tcPr/>
                </a:tc>
                <a:tc>
                  <a:txBody>
                    <a:bodyPr/>
                    <a:lstStyle/>
                    <a:p>
                      <a:r>
                        <a:rPr lang="en-US" sz="1200" dirty="0"/>
                        <a:t>18.4</a:t>
                      </a:r>
                    </a:p>
                  </a:txBody>
                  <a:tcPr/>
                </a:tc>
                <a:tc>
                  <a:txBody>
                    <a:bodyPr/>
                    <a:lstStyle/>
                    <a:p>
                      <a:r>
                        <a:rPr lang="en-US" sz="1200" dirty="0"/>
                        <a:t>Not Considering</a:t>
                      </a:r>
                    </a:p>
                  </a:txBody>
                  <a:tcPr/>
                </a:tc>
                <a:extLst>
                  <a:ext uri="{0D108BD9-81ED-4DB2-BD59-A6C34878D82A}">
                    <a16:rowId xmlns:a16="http://schemas.microsoft.com/office/drawing/2014/main" val="2783941839"/>
                  </a:ext>
                </a:extLst>
              </a:tr>
              <a:tr h="441565">
                <a:tc>
                  <a:txBody>
                    <a:bodyPr/>
                    <a:lstStyle/>
                    <a:p>
                      <a:r>
                        <a:rPr lang="en-US" sz="1200" b="1" dirty="0" err="1"/>
                        <a:t>RandomForest</a:t>
                      </a:r>
                      <a:r>
                        <a:rPr lang="en-US" sz="1200" b="1" dirty="0"/>
                        <a:t> Classifier - Oversampled Data </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226918051"/>
                  </a:ext>
                </a:extLst>
              </a:tr>
              <a:tr h="441565">
                <a:tc>
                  <a:txBody>
                    <a:bodyPr/>
                    <a:lstStyle/>
                    <a:p>
                      <a:r>
                        <a:rPr lang="en-US" sz="1200" b="1" dirty="0"/>
                        <a:t>Logistic Regression - Original Data</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3384198656"/>
                  </a:ext>
                </a:extLst>
              </a:tr>
              <a:tr h="441565">
                <a:tc>
                  <a:txBody>
                    <a:bodyPr/>
                    <a:lstStyle/>
                    <a:p>
                      <a:r>
                        <a:rPr lang="en-US" sz="1200" dirty="0"/>
                        <a:t>Logistic Regression - </a:t>
                      </a:r>
                      <a:r>
                        <a:rPr lang="en-US" sz="1200" dirty="0" err="1"/>
                        <a:t>Undersampled</a:t>
                      </a:r>
                      <a:r>
                        <a:rPr lang="en-US" sz="1200" dirty="0"/>
                        <a:t> Data</a:t>
                      </a:r>
                    </a:p>
                  </a:txBody>
                  <a:tcPr/>
                </a:tc>
                <a:tc>
                  <a:txBody>
                    <a:bodyPr/>
                    <a:lstStyle/>
                    <a:p>
                      <a:r>
                        <a:rPr lang="en-US" sz="1200"/>
                        <a:t>16.4 </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2977477898"/>
                  </a:ext>
                </a:extLst>
              </a:tr>
              <a:tr h="441565">
                <a:tc>
                  <a:txBody>
                    <a:bodyPr/>
                    <a:lstStyle/>
                    <a:p>
                      <a:r>
                        <a:rPr lang="en-US" sz="1200" b="1" dirty="0"/>
                        <a:t>Logistic Regression – Normalized Oversampled</a:t>
                      </a:r>
                    </a:p>
                  </a:txBody>
                  <a:tcPr>
                    <a:solidFill>
                      <a:srgbClr val="FFFF00"/>
                    </a:solidFill>
                  </a:tcPr>
                </a:tc>
                <a:tc>
                  <a:txBody>
                    <a:bodyPr/>
                    <a:lstStyle/>
                    <a:p>
                      <a:r>
                        <a:rPr lang="en-US" sz="1200" b="1" dirty="0"/>
                        <a:t>-</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111223424"/>
                  </a:ext>
                </a:extLst>
              </a:tr>
              <a:tr h="441565">
                <a:tc>
                  <a:txBody>
                    <a:bodyPr/>
                    <a:lstStyle/>
                    <a:p>
                      <a:r>
                        <a:rPr lang="en-US" sz="1200" b="1" dirty="0"/>
                        <a:t>Logistic Regression - Oversampled Data </a:t>
                      </a:r>
                    </a:p>
                  </a:txBody>
                  <a:tcPr>
                    <a:solidFill>
                      <a:srgbClr val="FFFF00"/>
                    </a:solidFill>
                  </a:tcPr>
                </a:tc>
                <a:tc>
                  <a:txBody>
                    <a:bodyPr/>
                    <a:lstStyle/>
                    <a:p>
                      <a:r>
                        <a:rPr lang="en-US" sz="1200" b="1" dirty="0"/>
                        <a:t>20.8</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036871727"/>
                  </a:ext>
                </a:extLst>
              </a:tr>
              <a:tr h="349730">
                <a:tc>
                  <a:txBody>
                    <a:bodyPr/>
                    <a:lstStyle/>
                    <a:p>
                      <a:r>
                        <a:rPr lang="en-US" sz="1200" dirty="0" err="1"/>
                        <a:t>RandomForest</a:t>
                      </a:r>
                      <a:r>
                        <a:rPr lang="en-US" sz="1200" dirty="0"/>
                        <a:t> Classifier - </a:t>
                      </a:r>
                      <a:r>
                        <a:rPr lang="en-US" sz="1200" dirty="0" err="1"/>
                        <a:t>Undersampled</a:t>
                      </a:r>
                      <a:r>
                        <a:rPr lang="en-US" sz="1200" dirty="0"/>
                        <a:t> Data</a:t>
                      </a:r>
                    </a:p>
                  </a:txBody>
                  <a:tcPr/>
                </a:tc>
                <a:tc>
                  <a:txBody>
                    <a:bodyPr/>
                    <a:lstStyle/>
                    <a:p>
                      <a:r>
                        <a:rPr lang="en-US" sz="1200" dirty="0"/>
                        <a:t>11.4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19115213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5F93C-23BE-41FA-A3FC-7DE0B055E10C}"/>
              </a:ext>
            </a:extLst>
          </p:cNvPr>
          <p:cNvPicPr>
            <a:picLocks noChangeAspect="1"/>
          </p:cNvPicPr>
          <p:nvPr/>
        </p:nvPicPr>
        <p:blipFill>
          <a:blip r:embed="rId2"/>
          <a:stretch>
            <a:fillRect/>
          </a:stretch>
        </p:blipFill>
        <p:spPr>
          <a:xfrm>
            <a:off x="0" y="838200"/>
            <a:ext cx="9144000" cy="4477926"/>
          </a:xfrm>
          <a:prstGeom prst="rect">
            <a:avLst/>
          </a:prstGeom>
        </p:spPr>
      </p:pic>
    </p:spTree>
    <p:extLst>
      <p:ext uri="{BB962C8B-B14F-4D97-AF65-F5344CB8AC3E}">
        <p14:creationId xmlns:p14="http://schemas.microsoft.com/office/powerpoint/2010/main" val="79897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399725-A3D2-4215-90B8-A51D76596A16}"/>
              </a:ext>
            </a:extLst>
          </p:cNvPr>
          <p:cNvPicPr>
            <a:picLocks noChangeAspect="1"/>
          </p:cNvPicPr>
          <p:nvPr/>
        </p:nvPicPr>
        <p:blipFill>
          <a:blip r:embed="rId2"/>
          <a:stretch>
            <a:fillRect/>
          </a:stretch>
        </p:blipFill>
        <p:spPr>
          <a:xfrm>
            <a:off x="0" y="998196"/>
            <a:ext cx="9144000" cy="4861608"/>
          </a:xfrm>
          <a:prstGeom prst="rect">
            <a:avLst/>
          </a:prstGeom>
        </p:spPr>
      </p:pic>
    </p:spTree>
    <p:extLst>
      <p:ext uri="{BB962C8B-B14F-4D97-AF65-F5344CB8AC3E}">
        <p14:creationId xmlns:p14="http://schemas.microsoft.com/office/powerpoint/2010/main" val="391831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EEE0C8-9CD6-47C9-AF03-C192236E0A02}"/>
              </a:ext>
            </a:extLst>
          </p:cNvPr>
          <p:cNvPicPr>
            <a:picLocks noChangeAspect="1"/>
          </p:cNvPicPr>
          <p:nvPr/>
        </p:nvPicPr>
        <p:blipFill>
          <a:blip r:embed="rId2"/>
          <a:stretch>
            <a:fillRect/>
          </a:stretch>
        </p:blipFill>
        <p:spPr>
          <a:xfrm>
            <a:off x="0" y="685800"/>
            <a:ext cx="9143999" cy="4800600"/>
          </a:xfrm>
          <a:prstGeom prst="rect">
            <a:avLst/>
          </a:prstGeom>
        </p:spPr>
      </p:pic>
    </p:spTree>
    <p:extLst>
      <p:ext uri="{BB962C8B-B14F-4D97-AF65-F5344CB8AC3E}">
        <p14:creationId xmlns:p14="http://schemas.microsoft.com/office/powerpoint/2010/main" val="73740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19200" y="1447800"/>
            <a:ext cx="8001000" cy="4449762"/>
          </a:xfrm>
        </p:spPr>
        <p:txBody>
          <a:bodyPr>
            <a:normAutofit fontScale="85000" lnSpcReduction="20000"/>
          </a:bodyPr>
          <a:lstStyle/>
          <a:p>
            <a:pPr marL="514350" indent="-514350">
              <a:buNone/>
            </a:pPr>
            <a:r>
              <a:rPr lang="en-US" b="1" dirty="0"/>
              <a:t>4.	Observations</a:t>
            </a:r>
          </a:p>
          <a:p>
            <a:pPr>
              <a:buNone/>
            </a:pPr>
            <a:r>
              <a:rPr lang="en-US" b="1" dirty="0"/>
              <a:t>B.   Post Bucketing Visualization</a:t>
            </a:r>
          </a:p>
          <a:p>
            <a:r>
              <a:rPr lang="en-US" b="1"/>
              <a:t>    Observations </a:t>
            </a:r>
            <a:r>
              <a:rPr lang="en-US" b="1" dirty="0"/>
              <a:t>on Bucketed Data</a:t>
            </a:r>
          </a:p>
          <a:p>
            <a:pPr marL="571500" indent="-571500">
              <a:buFont typeface="+mj-lt"/>
              <a:buAutoNum type="romanLcPeriod"/>
            </a:pPr>
            <a:r>
              <a:rPr lang="en-US" dirty="0"/>
              <a:t>People who tend to opt for loan have less Balance w.r.to people not buying loan.</a:t>
            </a:r>
          </a:p>
          <a:p>
            <a:pPr marL="571500" indent="-571500">
              <a:buFont typeface="+mj-lt"/>
              <a:buAutoNum type="romanLcPeriod"/>
            </a:pPr>
            <a:r>
              <a:rPr lang="en-US" dirty="0"/>
              <a:t>People having higher  Balance  tend to be in between 35-50 years of Age.</a:t>
            </a:r>
          </a:p>
          <a:p>
            <a:pPr marL="571500" indent="-571500">
              <a:buFont typeface="+mj-lt"/>
              <a:buAutoNum type="romanLcPeriod"/>
            </a:pPr>
            <a:r>
              <a:rPr lang="en-US" dirty="0"/>
              <a:t>People having less  Balance  tend to show more interest towards loans i.e. higher SCR values.</a:t>
            </a:r>
          </a:p>
          <a:p>
            <a:pPr marL="571500" indent="-571500">
              <a:buFont typeface="+mj-lt"/>
              <a:buAutoNum type="romanLcPeriod"/>
            </a:pPr>
            <a:r>
              <a:rPr lang="en-US" dirty="0"/>
              <a:t>People having less  Balance  tend to have higher No of Credit Transactions opt for loans.</a:t>
            </a:r>
          </a:p>
          <a:p>
            <a:pPr marL="571500" indent="-571500">
              <a:buFont typeface="+mj-lt"/>
              <a:buAutoNum type="romanLcPeriod"/>
            </a:pPr>
            <a:r>
              <a:rPr lang="en-US" dirty="0"/>
              <a:t>People having less  Balance have higher Holding Period who opt for loans.</a:t>
            </a:r>
          </a:p>
          <a:p>
            <a:pPr marL="571500" indent="-571500">
              <a:buNone/>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838199"/>
          </a:xfrm>
        </p:spPr>
        <p:txBody>
          <a:bodyPr>
            <a:normAutofit/>
          </a:bodyPr>
          <a:lstStyle/>
          <a:p>
            <a:r>
              <a:rPr lang="en-US" sz="3600" b="1" dirty="0"/>
              <a:t>K-S Statistics  &amp; Lift Chart Inferences</a:t>
            </a:r>
          </a:p>
        </p:txBody>
      </p:sp>
      <p:sp>
        <p:nvSpPr>
          <p:cNvPr id="3" name="Content Placeholder 2"/>
          <p:cNvSpPr>
            <a:spLocks noGrp="1"/>
          </p:cNvSpPr>
          <p:nvPr>
            <p:ph idx="1"/>
          </p:nvPr>
        </p:nvSpPr>
        <p:spPr>
          <a:xfrm>
            <a:off x="982133" y="1295400"/>
            <a:ext cx="7704667" cy="4704416"/>
          </a:xfrm>
        </p:spPr>
        <p:txBody>
          <a:bodyPr>
            <a:normAutofit fontScale="85000" lnSpcReduction="10000"/>
          </a:bodyPr>
          <a:lstStyle/>
          <a:p>
            <a:r>
              <a:rPr lang="en-US" sz="2000" dirty="0"/>
              <a:t>RF </a:t>
            </a:r>
            <a:r>
              <a:rPr lang="en-US" sz="2000" dirty="0" err="1"/>
              <a:t>undersample</a:t>
            </a:r>
            <a:r>
              <a:rPr lang="en-US" sz="2000" dirty="0"/>
              <a:t>: KS table shows KS is max at 3</a:t>
            </a:r>
            <a:r>
              <a:rPr lang="en-US" sz="2000" baseline="30000" dirty="0"/>
              <a:t>rd</a:t>
            </a:r>
            <a:r>
              <a:rPr lang="en-US" sz="2000" dirty="0"/>
              <a:t> </a:t>
            </a:r>
            <a:r>
              <a:rPr lang="en-US" sz="2000" dirty="0" err="1"/>
              <a:t>Decile</a:t>
            </a:r>
            <a:r>
              <a:rPr lang="en-US" sz="2000" dirty="0"/>
              <a:t>. It represents 71% cumulative responders for loan. Max lift is 2.6. Out of 516 people, 52 people will respond to loan.  Response rate is 10. But lift is  low  </a:t>
            </a:r>
            <a:r>
              <a:rPr lang="en-US" sz="2000" dirty="0" err="1"/>
              <a:t>i.e</a:t>
            </a:r>
            <a:r>
              <a:rPr lang="en-US" sz="2000" dirty="0"/>
              <a:t> 1.8. So it is not a profitable approach.</a:t>
            </a:r>
          </a:p>
          <a:p>
            <a:r>
              <a:rPr lang="en-US" sz="2000" dirty="0"/>
              <a:t>RF oversample: KS table shows KS is max at 2</a:t>
            </a:r>
            <a:r>
              <a:rPr lang="en-US" sz="2000" baseline="30000" dirty="0"/>
              <a:t>nd</a:t>
            </a:r>
            <a:r>
              <a:rPr lang="en-US" sz="2000" dirty="0"/>
              <a:t> </a:t>
            </a:r>
            <a:r>
              <a:rPr lang="en-US" sz="2000" dirty="0" err="1"/>
              <a:t>Decile</a:t>
            </a:r>
            <a:r>
              <a:rPr lang="en-US" sz="2000" dirty="0"/>
              <a:t>. It represents 100% cumulative responders for loan. Lift is 5.09.Max lift is 8.5. Out of 485 people, 27 people will respond to loan. Response rate is very less </a:t>
            </a:r>
            <a:r>
              <a:rPr lang="en-US" sz="2000" dirty="0" err="1"/>
              <a:t>i.e</a:t>
            </a:r>
            <a:r>
              <a:rPr lang="en-US" sz="2000" dirty="0"/>
              <a:t> 5.6. So not a profitable approach. </a:t>
            </a:r>
          </a:p>
          <a:p>
            <a:r>
              <a:rPr lang="en-US" sz="2000" dirty="0"/>
              <a:t>LR </a:t>
            </a:r>
            <a:r>
              <a:rPr lang="en-US" sz="2000" dirty="0" err="1"/>
              <a:t>undersample</a:t>
            </a:r>
            <a:r>
              <a:rPr lang="en-US" sz="2000" dirty="0"/>
              <a:t>: KS table shows KS is max at 4</a:t>
            </a:r>
            <a:r>
              <a:rPr lang="en-US" sz="2000" baseline="30000" dirty="0"/>
              <a:t>th</a:t>
            </a:r>
            <a:r>
              <a:rPr lang="en-US" sz="2000" dirty="0"/>
              <a:t> </a:t>
            </a:r>
            <a:r>
              <a:rPr lang="en-US" sz="2000" dirty="0" err="1"/>
              <a:t>Decile</a:t>
            </a:r>
            <a:r>
              <a:rPr lang="en-US" sz="2000" dirty="0"/>
              <a:t>. It represents 96.4% cumulative responders for loan. Lift is 2.4.Max lift is 2.7. Out of 495 people, 59 people will respond to loan. Response rate is 11.9. So it is a profitable approach.</a:t>
            </a:r>
          </a:p>
          <a:p>
            <a:r>
              <a:rPr lang="en-US" sz="2000" dirty="0"/>
              <a:t>LR oversample: KS table shows KS is max at 3</a:t>
            </a:r>
            <a:r>
              <a:rPr lang="en-US" sz="2000" baseline="30000" dirty="0"/>
              <a:t>rd</a:t>
            </a:r>
            <a:r>
              <a:rPr lang="en-US" sz="2000" dirty="0"/>
              <a:t> </a:t>
            </a:r>
            <a:r>
              <a:rPr lang="en-US" sz="2000" dirty="0" err="1"/>
              <a:t>Decile</a:t>
            </a:r>
            <a:r>
              <a:rPr lang="en-US" sz="2000" dirty="0"/>
              <a:t>. It represents 93.5% cumulative responders for loan. Lift is 3.1.Max lift is 4.2. Out of 495 people, 58 people will respond to loan. Response rate is 11.7. So it is a profitable approach. </a:t>
            </a:r>
          </a:p>
          <a:p>
            <a:r>
              <a:rPr lang="en-US" sz="2000" dirty="0"/>
              <a:t>A higher lift  and higher response rate indicates a better model. So LR oversample is a better model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slide5" descr="Story4">
            <a:extLst>
              <a:ext uri="{FF2B5EF4-FFF2-40B4-BE49-F238E27FC236}">
                <a16:creationId xmlns:a16="http://schemas.microsoft.com/office/drawing/2014/main" id="{E42EA3CA-F84E-414F-B5EF-F7B190850C3E}"/>
              </a:ext>
            </a:extLst>
          </p:cNvPr>
          <p:cNvPicPr>
            <a:picLocks noChangeAspect="1"/>
          </p:cNvPicPr>
          <p:nvPr/>
        </p:nvPicPr>
        <p:blipFill rotWithShape="1">
          <a:blip r:embed="rId2">
            <a:extLst>
              <a:ext uri="{28A0092B-C50C-407E-A947-70E740481C1C}">
                <a14:useLocalDpi xmlns:a14="http://schemas.microsoft.com/office/drawing/2010/main" val="0"/>
              </a:ext>
            </a:extLst>
          </a:blip>
          <a:srcRect t="11852" r="36666"/>
          <a:stretch/>
        </p:blipFill>
        <p:spPr>
          <a:xfrm>
            <a:off x="1168046" y="263611"/>
            <a:ext cx="7731245" cy="6052751"/>
          </a:xfrm>
          <a:prstGeom prst="rect">
            <a:avLst/>
          </a:prstGeom>
        </p:spPr>
      </p:pic>
      <p:sp>
        <p:nvSpPr>
          <p:cNvPr id="2" name="Rectangle 1">
            <a:extLst>
              <a:ext uri="{FF2B5EF4-FFF2-40B4-BE49-F238E27FC236}">
                <a16:creationId xmlns:a16="http://schemas.microsoft.com/office/drawing/2014/main" id="{E4CD354E-8300-4F16-9D45-7B7A43774DBB}"/>
              </a:ext>
            </a:extLst>
          </p:cNvPr>
          <p:cNvSpPr/>
          <p:nvPr/>
        </p:nvSpPr>
        <p:spPr>
          <a:xfrm rot="16200000">
            <a:off x="-1108522" y="2708723"/>
            <a:ext cx="344517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33FA8-FD09-4BF4-BCA8-315A49170DA5}"/>
              </a:ext>
            </a:extLst>
          </p:cNvPr>
          <p:cNvSpPr>
            <a:spLocks noGrp="1"/>
          </p:cNvSpPr>
          <p:nvPr>
            <p:ph type="title"/>
          </p:nvPr>
        </p:nvSpPr>
        <p:spPr>
          <a:xfrm>
            <a:off x="982133" y="457201"/>
            <a:ext cx="7704667" cy="685799"/>
          </a:xfrm>
        </p:spPr>
        <p:txBody>
          <a:bodyPr>
            <a:normAutofit fontScale="90000"/>
          </a:bodyPr>
          <a:lstStyle/>
          <a:p>
            <a:r>
              <a:rPr lang="en-US" dirty="0"/>
              <a:t>PPT FLOW</a:t>
            </a:r>
          </a:p>
        </p:txBody>
      </p:sp>
      <p:pic>
        <p:nvPicPr>
          <p:cNvPr id="5" name="Picture 4">
            <a:extLst>
              <a:ext uri="{FF2B5EF4-FFF2-40B4-BE49-F238E27FC236}">
                <a16:creationId xmlns:a16="http://schemas.microsoft.com/office/drawing/2014/main" id="{8DE9F78C-4069-46DC-B5EC-A6FB13BC2517}"/>
              </a:ext>
            </a:extLst>
          </p:cNvPr>
          <p:cNvPicPr>
            <a:picLocks noChangeAspect="1"/>
          </p:cNvPicPr>
          <p:nvPr/>
        </p:nvPicPr>
        <p:blipFill>
          <a:blip r:embed="rId2"/>
          <a:stretch>
            <a:fillRect/>
          </a:stretch>
        </p:blipFill>
        <p:spPr>
          <a:xfrm>
            <a:off x="1143000" y="1647656"/>
            <a:ext cx="1684867" cy="1124285"/>
          </a:xfrm>
          <a:prstGeom prst="rect">
            <a:avLst/>
          </a:prstGeom>
        </p:spPr>
      </p:pic>
      <p:pic>
        <p:nvPicPr>
          <p:cNvPr id="6" name="Picture 5">
            <a:extLst>
              <a:ext uri="{FF2B5EF4-FFF2-40B4-BE49-F238E27FC236}">
                <a16:creationId xmlns:a16="http://schemas.microsoft.com/office/drawing/2014/main" id="{8FCE11A7-6601-49BA-A6A6-86150A874923}"/>
              </a:ext>
            </a:extLst>
          </p:cNvPr>
          <p:cNvPicPr>
            <a:picLocks noChangeAspect="1"/>
          </p:cNvPicPr>
          <p:nvPr/>
        </p:nvPicPr>
        <p:blipFill>
          <a:blip r:embed="rId3"/>
          <a:stretch>
            <a:fillRect/>
          </a:stretch>
        </p:blipFill>
        <p:spPr>
          <a:xfrm>
            <a:off x="4191000" y="1575601"/>
            <a:ext cx="1644396" cy="1196340"/>
          </a:xfrm>
          <a:prstGeom prst="rect">
            <a:avLst/>
          </a:prstGeom>
        </p:spPr>
      </p:pic>
      <p:pic>
        <p:nvPicPr>
          <p:cNvPr id="9" name="Picture 8">
            <a:extLst>
              <a:ext uri="{FF2B5EF4-FFF2-40B4-BE49-F238E27FC236}">
                <a16:creationId xmlns:a16="http://schemas.microsoft.com/office/drawing/2014/main" id="{E39ED962-2F9B-470B-866D-2B2F8307C1E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86600" y="1400341"/>
            <a:ext cx="1371600" cy="1371600"/>
          </a:xfrm>
          <a:prstGeom prst="rect">
            <a:avLst/>
          </a:prstGeom>
        </p:spPr>
      </p:pic>
      <p:pic>
        <p:nvPicPr>
          <p:cNvPr id="22" name="Picture 21">
            <a:extLst>
              <a:ext uri="{FF2B5EF4-FFF2-40B4-BE49-F238E27FC236}">
                <a16:creationId xmlns:a16="http://schemas.microsoft.com/office/drawing/2014/main" id="{6718AF36-348F-4BE1-91AE-64F51F320505}"/>
              </a:ext>
            </a:extLst>
          </p:cNvPr>
          <p:cNvPicPr>
            <a:picLocks noChangeAspect="1"/>
          </p:cNvPicPr>
          <p:nvPr/>
        </p:nvPicPr>
        <p:blipFill>
          <a:blip r:embed="rId6"/>
          <a:stretch>
            <a:fillRect/>
          </a:stretch>
        </p:blipFill>
        <p:spPr>
          <a:xfrm>
            <a:off x="2015375" y="3659942"/>
            <a:ext cx="1624983" cy="1083322"/>
          </a:xfrm>
          <a:prstGeom prst="rect">
            <a:avLst/>
          </a:prstGeom>
        </p:spPr>
      </p:pic>
      <p:graphicFrame>
        <p:nvGraphicFramePr>
          <p:cNvPr id="23" name="Object 22">
            <a:extLst>
              <a:ext uri="{FF2B5EF4-FFF2-40B4-BE49-F238E27FC236}">
                <a16:creationId xmlns:a16="http://schemas.microsoft.com/office/drawing/2014/main" id="{FA751FA7-4152-48EE-B4B2-EBF6DAA6C5B9}"/>
              </a:ext>
            </a:extLst>
          </p:cNvPr>
          <p:cNvGraphicFramePr>
            <a:graphicFrameLocks noChangeAspect="1"/>
          </p:cNvGraphicFramePr>
          <p:nvPr>
            <p:extLst>
              <p:ext uri="{D42A27DB-BD31-4B8C-83A1-F6EECF244321}">
                <p14:modId xmlns:p14="http://schemas.microsoft.com/office/powerpoint/2010/main" val="1515353392"/>
              </p:ext>
            </p:extLst>
          </p:nvPr>
        </p:nvGraphicFramePr>
        <p:xfrm>
          <a:off x="5562600" y="4019735"/>
          <a:ext cx="2774627" cy="685799"/>
        </p:xfrm>
        <a:graphic>
          <a:graphicData uri="http://schemas.openxmlformats.org/presentationml/2006/ole">
            <mc:AlternateContent xmlns:mc="http://schemas.openxmlformats.org/markup-compatibility/2006">
              <mc:Choice xmlns:v="urn:schemas-microsoft-com:vml" Requires="v">
                <p:oleObj name="Packager Shell Object" showAsIcon="1" r:id="rId7" imgW="3083400" imgH="761760" progId="Package">
                  <p:embed/>
                </p:oleObj>
              </mc:Choice>
              <mc:Fallback>
                <p:oleObj name="Packager Shell Object" showAsIcon="1" r:id="rId7" imgW="3083400" imgH="761760" progId="Package">
                  <p:embed/>
                  <p:pic>
                    <p:nvPicPr>
                      <p:cNvPr id="0" name=""/>
                      <p:cNvPicPr/>
                      <p:nvPr/>
                    </p:nvPicPr>
                    <p:blipFill>
                      <a:blip r:embed="rId8"/>
                      <a:stretch>
                        <a:fillRect/>
                      </a:stretch>
                    </p:blipFill>
                    <p:spPr>
                      <a:xfrm>
                        <a:off x="5562600" y="4019735"/>
                        <a:ext cx="2774627" cy="685799"/>
                      </a:xfrm>
                      <a:prstGeom prst="rect">
                        <a:avLst/>
                      </a:prstGeom>
                    </p:spPr>
                  </p:pic>
                </p:oleObj>
              </mc:Fallback>
            </mc:AlternateContent>
          </a:graphicData>
        </a:graphic>
      </p:graphicFrame>
      <p:sp>
        <p:nvSpPr>
          <p:cNvPr id="27" name="Arrow: Right 26">
            <a:extLst>
              <a:ext uri="{FF2B5EF4-FFF2-40B4-BE49-F238E27FC236}">
                <a16:creationId xmlns:a16="http://schemas.microsoft.com/office/drawing/2014/main" id="{94759487-DFD3-4400-BC71-F7C222434A27}"/>
              </a:ext>
            </a:extLst>
          </p:cNvPr>
          <p:cNvSpPr/>
          <p:nvPr/>
        </p:nvSpPr>
        <p:spPr>
          <a:xfrm>
            <a:off x="3124200" y="1966359"/>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rrow: Right 28">
            <a:extLst>
              <a:ext uri="{FF2B5EF4-FFF2-40B4-BE49-F238E27FC236}">
                <a16:creationId xmlns:a16="http://schemas.microsoft.com/office/drawing/2014/main" id="{695F571A-A313-45BE-98E0-19A9073211BD}"/>
              </a:ext>
            </a:extLst>
          </p:cNvPr>
          <p:cNvSpPr/>
          <p:nvPr/>
        </p:nvSpPr>
        <p:spPr>
          <a:xfrm>
            <a:off x="6041898" y="1919017"/>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Arrow: Right 29">
            <a:extLst>
              <a:ext uri="{FF2B5EF4-FFF2-40B4-BE49-F238E27FC236}">
                <a16:creationId xmlns:a16="http://schemas.microsoft.com/office/drawing/2014/main" id="{4C260C2C-5253-4F90-82F2-F3821E5DDD73}"/>
              </a:ext>
            </a:extLst>
          </p:cNvPr>
          <p:cNvSpPr/>
          <p:nvPr/>
        </p:nvSpPr>
        <p:spPr>
          <a:xfrm rot="7046256">
            <a:off x="6983895" y="3221928"/>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rrow: Right 30">
            <a:extLst>
              <a:ext uri="{FF2B5EF4-FFF2-40B4-BE49-F238E27FC236}">
                <a16:creationId xmlns:a16="http://schemas.microsoft.com/office/drawing/2014/main" id="{E6B5F267-A6DF-40A2-859F-D486F211F29F}"/>
              </a:ext>
            </a:extLst>
          </p:cNvPr>
          <p:cNvSpPr/>
          <p:nvPr/>
        </p:nvSpPr>
        <p:spPr>
          <a:xfrm rot="10800000">
            <a:off x="4508760" y="4010375"/>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Arrow: Right 31">
            <a:extLst>
              <a:ext uri="{FF2B5EF4-FFF2-40B4-BE49-F238E27FC236}">
                <a16:creationId xmlns:a16="http://schemas.microsoft.com/office/drawing/2014/main" id="{1602515D-D078-4EB9-9607-CDB6B5E935F3}"/>
              </a:ext>
            </a:extLst>
          </p:cNvPr>
          <p:cNvSpPr/>
          <p:nvPr/>
        </p:nvSpPr>
        <p:spPr>
          <a:xfrm rot="2151474">
            <a:off x="3351991" y="5112753"/>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TextBox 27">
            <a:extLst>
              <a:ext uri="{FF2B5EF4-FFF2-40B4-BE49-F238E27FC236}">
                <a16:creationId xmlns:a16="http://schemas.microsoft.com/office/drawing/2014/main" id="{8CCD73E8-21C1-4084-B09A-454BEAE38A5E}"/>
              </a:ext>
            </a:extLst>
          </p:cNvPr>
          <p:cNvSpPr txBox="1"/>
          <p:nvPr/>
        </p:nvSpPr>
        <p:spPr>
          <a:xfrm>
            <a:off x="1143000" y="2944142"/>
            <a:ext cx="1875059" cy="253916"/>
          </a:xfrm>
          <a:prstGeom prst="rect">
            <a:avLst/>
          </a:prstGeom>
          <a:noFill/>
        </p:spPr>
        <p:txBody>
          <a:bodyPr wrap="square" rtlCol="0">
            <a:spAutoFit/>
          </a:bodyPr>
          <a:lstStyle/>
          <a:p>
            <a:r>
              <a:rPr lang="en-US" sz="1050" b="1" dirty="0"/>
              <a:t>Business Problem Analysis</a:t>
            </a:r>
          </a:p>
        </p:txBody>
      </p:sp>
      <p:sp>
        <p:nvSpPr>
          <p:cNvPr id="34" name="TextBox 33">
            <a:extLst>
              <a:ext uri="{FF2B5EF4-FFF2-40B4-BE49-F238E27FC236}">
                <a16:creationId xmlns:a16="http://schemas.microsoft.com/office/drawing/2014/main" id="{C0BCB088-D8B4-4BEB-A7ED-8151D423DBDE}"/>
              </a:ext>
            </a:extLst>
          </p:cNvPr>
          <p:cNvSpPr txBox="1"/>
          <p:nvPr/>
        </p:nvSpPr>
        <p:spPr>
          <a:xfrm>
            <a:off x="4653860" y="2894859"/>
            <a:ext cx="763901" cy="253916"/>
          </a:xfrm>
          <a:prstGeom prst="rect">
            <a:avLst/>
          </a:prstGeom>
          <a:noFill/>
        </p:spPr>
        <p:txBody>
          <a:bodyPr wrap="square" rtlCol="0">
            <a:spAutoFit/>
          </a:bodyPr>
          <a:lstStyle/>
          <a:p>
            <a:r>
              <a:rPr lang="en-US" sz="1050" b="1" dirty="0"/>
              <a:t>Approach</a:t>
            </a:r>
          </a:p>
        </p:txBody>
      </p:sp>
      <p:sp>
        <p:nvSpPr>
          <p:cNvPr id="35" name="TextBox 34">
            <a:extLst>
              <a:ext uri="{FF2B5EF4-FFF2-40B4-BE49-F238E27FC236}">
                <a16:creationId xmlns:a16="http://schemas.microsoft.com/office/drawing/2014/main" id="{84A7346E-E472-496E-AC18-D37B772E5B20}"/>
              </a:ext>
            </a:extLst>
          </p:cNvPr>
          <p:cNvSpPr txBox="1"/>
          <p:nvPr/>
        </p:nvSpPr>
        <p:spPr>
          <a:xfrm>
            <a:off x="6061784" y="4738691"/>
            <a:ext cx="1983557" cy="415498"/>
          </a:xfrm>
          <a:prstGeom prst="rect">
            <a:avLst/>
          </a:prstGeom>
          <a:noFill/>
        </p:spPr>
        <p:txBody>
          <a:bodyPr wrap="square" rtlCol="0">
            <a:spAutoFit/>
          </a:bodyPr>
          <a:lstStyle/>
          <a:p>
            <a:r>
              <a:rPr lang="en-US" sz="1050" b="1" dirty="0"/>
              <a:t>Pre-Visualizations, Dashboarding &amp; Story Telling</a:t>
            </a:r>
          </a:p>
        </p:txBody>
      </p:sp>
      <p:sp>
        <p:nvSpPr>
          <p:cNvPr id="36" name="TextBox 35">
            <a:extLst>
              <a:ext uri="{FF2B5EF4-FFF2-40B4-BE49-F238E27FC236}">
                <a16:creationId xmlns:a16="http://schemas.microsoft.com/office/drawing/2014/main" id="{7182699E-E3BA-496E-913A-1F9D761AF200}"/>
              </a:ext>
            </a:extLst>
          </p:cNvPr>
          <p:cNvSpPr txBox="1"/>
          <p:nvPr/>
        </p:nvSpPr>
        <p:spPr>
          <a:xfrm>
            <a:off x="2549958" y="4835560"/>
            <a:ext cx="763901" cy="253916"/>
          </a:xfrm>
          <a:prstGeom prst="rect">
            <a:avLst/>
          </a:prstGeom>
          <a:noFill/>
        </p:spPr>
        <p:txBody>
          <a:bodyPr wrap="square" rtlCol="0">
            <a:spAutoFit/>
          </a:bodyPr>
          <a:lstStyle/>
          <a:p>
            <a:r>
              <a:rPr lang="en-US" sz="1050" b="1" dirty="0"/>
              <a:t>Analysis</a:t>
            </a:r>
          </a:p>
        </p:txBody>
      </p:sp>
      <p:graphicFrame>
        <p:nvGraphicFramePr>
          <p:cNvPr id="2" name="Object 1">
            <a:extLst>
              <a:ext uri="{FF2B5EF4-FFF2-40B4-BE49-F238E27FC236}">
                <a16:creationId xmlns:a16="http://schemas.microsoft.com/office/drawing/2014/main" id="{84696250-2DEA-4475-9264-31B4716A2DB1}"/>
              </a:ext>
            </a:extLst>
          </p:cNvPr>
          <p:cNvGraphicFramePr>
            <a:graphicFrameLocks noChangeAspect="1"/>
          </p:cNvGraphicFramePr>
          <p:nvPr>
            <p:extLst>
              <p:ext uri="{D42A27DB-BD31-4B8C-83A1-F6EECF244321}">
                <p14:modId xmlns:p14="http://schemas.microsoft.com/office/powerpoint/2010/main" val="1974761590"/>
              </p:ext>
            </p:extLst>
          </p:nvPr>
        </p:nvGraphicFramePr>
        <p:xfrm>
          <a:off x="3468496" y="5621600"/>
          <a:ext cx="3411602" cy="685799"/>
        </p:xfrm>
        <a:graphic>
          <a:graphicData uri="http://schemas.openxmlformats.org/presentationml/2006/ole">
            <mc:AlternateContent xmlns:mc="http://schemas.openxmlformats.org/markup-compatibility/2006">
              <mc:Choice xmlns:v="urn:schemas-microsoft-com:vml" Requires="v">
                <p:oleObj name="Packager Shell Object" showAsIcon="1" r:id="rId9" imgW="2180160" imgH="437400" progId="Package">
                  <p:embed/>
                </p:oleObj>
              </mc:Choice>
              <mc:Fallback>
                <p:oleObj name="Packager Shell Object" showAsIcon="1" r:id="rId9" imgW="2180160" imgH="437400" progId="Package">
                  <p:embed/>
                  <p:pic>
                    <p:nvPicPr>
                      <p:cNvPr id="0" name=""/>
                      <p:cNvPicPr/>
                      <p:nvPr/>
                    </p:nvPicPr>
                    <p:blipFill>
                      <a:blip r:embed="rId10"/>
                      <a:stretch>
                        <a:fillRect/>
                      </a:stretch>
                    </p:blipFill>
                    <p:spPr>
                      <a:xfrm>
                        <a:off x="3468496" y="5621600"/>
                        <a:ext cx="3411602" cy="685799"/>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EA32964C-0DAC-4B0F-B386-95AED6A03B15}"/>
              </a:ext>
            </a:extLst>
          </p:cNvPr>
          <p:cNvGraphicFramePr>
            <a:graphicFrameLocks noChangeAspect="1"/>
          </p:cNvGraphicFramePr>
          <p:nvPr>
            <p:extLst>
              <p:ext uri="{D42A27DB-BD31-4B8C-83A1-F6EECF244321}">
                <p14:modId xmlns:p14="http://schemas.microsoft.com/office/powerpoint/2010/main" val="2938692833"/>
              </p:ext>
            </p:extLst>
          </p:nvPr>
        </p:nvGraphicFramePr>
        <p:xfrm>
          <a:off x="6880098" y="6194080"/>
          <a:ext cx="2128838" cy="438150"/>
        </p:xfrm>
        <a:graphic>
          <a:graphicData uri="http://schemas.openxmlformats.org/presentationml/2006/ole">
            <mc:AlternateContent xmlns:mc="http://schemas.openxmlformats.org/markup-compatibility/2006">
              <mc:Choice xmlns:v="urn:schemas-microsoft-com:vml" Requires="v">
                <p:oleObj name="Packager Shell Object" showAsIcon="1" r:id="rId11" imgW="2128680" imgH="437400" progId="Package">
                  <p:embed/>
                </p:oleObj>
              </mc:Choice>
              <mc:Fallback>
                <p:oleObj name="Packager Shell Object" showAsIcon="1" r:id="rId11" imgW="2128680" imgH="437400" progId="Package">
                  <p:embed/>
                  <p:pic>
                    <p:nvPicPr>
                      <p:cNvPr id="0" name=""/>
                      <p:cNvPicPr/>
                      <p:nvPr/>
                    </p:nvPicPr>
                    <p:blipFill>
                      <a:blip r:embed="rId12"/>
                      <a:stretch>
                        <a:fillRect/>
                      </a:stretch>
                    </p:blipFill>
                    <p:spPr>
                      <a:xfrm>
                        <a:off x="6880098" y="6194080"/>
                        <a:ext cx="2128838" cy="438150"/>
                      </a:xfrm>
                      <a:prstGeom prst="rect">
                        <a:avLst/>
                      </a:prstGeom>
                    </p:spPr>
                  </p:pic>
                </p:oleObj>
              </mc:Fallback>
            </mc:AlternateContent>
          </a:graphicData>
        </a:graphic>
      </p:graphicFrame>
    </p:spTree>
    <p:extLst>
      <p:ext uri="{BB962C8B-B14F-4D97-AF65-F5344CB8AC3E}">
        <p14:creationId xmlns:p14="http://schemas.microsoft.com/office/powerpoint/2010/main" val="367783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543800" cy="609600"/>
          </a:xfrm>
        </p:spPr>
        <p:txBody>
          <a:bodyPr>
            <a:normAutofit fontScale="90000"/>
          </a:bodyPr>
          <a:lstStyle/>
          <a:p>
            <a:r>
              <a:rPr lang="en-US" sz="4800" dirty="0">
                <a:solidFill>
                  <a:srgbClr val="EF5C4D"/>
                </a:solidFill>
                <a:cs typeface="Arial" pitchFamily="34" charset="0"/>
              </a:rPr>
              <a:t>Business Problem</a:t>
            </a:r>
            <a:r>
              <a:rPr lang="en-US" b="1" dirty="0">
                <a:solidFill>
                  <a:srgbClr val="EF5C4D"/>
                </a:solidFill>
              </a:rPr>
              <a:t>:</a:t>
            </a:r>
          </a:p>
        </p:txBody>
      </p:sp>
      <p:sp>
        <p:nvSpPr>
          <p:cNvPr id="3" name="Content Placeholder 2"/>
          <p:cNvSpPr>
            <a:spLocks noGrp="1"/>
          </p:cNvSpPr>
          <p:nvPr>
            <p:ph idx="1"/>
          </p:nvPr>
        </p:nvSpPr>
        <p:spPr>
          <a:xfrm>
            <a:off x="876300" y="1447800"/>
            <a:ext cx="8077200" cy="4572000"/>
          </a:xfrm>
        </p:spPr>
        <p:txBody>
          <a:bodyPr>
            <a:normAutofit/>
          </a:bodyPr>
          <a:lstStyle/>
          <a:p>
            <a:pPr algn="just"/>
            <a:r>
              <a:rPr lang="en-US" sz="2000" dirty="0"/>
              <a:t>A group of customers were given an offer in person that they can get a loan at discounted rate and processing fee will be waived off. A pilot campaign was conducted to get response from customers whether they are interested in taking out a loan or not. Response was recorded and data was collected. Based on data given we need to:</a:t>
            </a:r>
          </a:p>
          <a:p>
            <a:pPr algn="just"/>
            <a:endParaRPr lang="en-US" dirty="0"/>
          </a:p>
          <a:p>
            <a:pPr marL="514350" indent="-514350" algn="just">
              <a:buFont typeface="+mj-lt"/>
              <a:buAutoNum type="arabicParenR"/>
            </a:pPr>
            <a:r>
              <a:rPr lang="en-US" sz="1300" b="1" dirty="0"/>
              <a:t>Build a model to predict whether customers will be interested in taking out a loan or not.</a:t>
            </a:r>
          </a:p>
          <a:p>
            <a:pPr marL="514350" indent="-514350" algn="just">
              <a:buFont typeface="+mj-lt"/>
              <a:buAutoNum type="arabicParenR"/>
            </a:pPr>
            <a:r>
              <a:rPr lang="en-US" sz="1300" b="1" dirty="0"/>
              <a:t>Identifying features which are most important</a:t>
            </a:r>
          </a:p>
          <a:p>
            <a:pPr marL="514350" indent="-514350" algn="just">
              <a:buFont typeface="+mj-lt"/>
              <a:buAutoNum type="arabicParenR" startAt="3"/>
            </a:pPr>
            <a:r>
              <a:rPr lang="en-US" sz="1300" b="1" dirty="0"/>
              <a:t>In case of black box models e.g. Random forest use SHAP, LIME to figure out features affecting the target variable.</a:t>
            </a:r>
          </a:p>
          <a:p>
            <a:pPr marL="514350" indent="-514350" algn="just">
              <a:buFont typeface="+mj-lt"/>
              <a:buAutoNum type="arabicParenR" startAt="3"/>
            </a:pPr>
            <a:r>
              <a:rPr lang="en-US" sz="1300" b="1" dirty="0"/>
              <a:t>Approaching a customer has costs involved with it, hence find the profitable segments so that more customized marketing can be done.</a:t>
            </a:r>
          </a:p>
          <a:p>
            <a:pPr marL="514350" indent="-514350" algn="just">
              <a:buFont typeface="+mj-lt"/>
              <a:buAutoNum type="arabicParenR" startAt="3"/>
            </a:pPr>
            <a:r>
              <a:rPr lang="en-US" sz="1300" b="1" dirty="0"/>
              <a:t>Model will be needed on a monthly basis as this data gets updated each month</a:t>
            </a:r>
            <a:r>
              <a:rPr lang="en-US" sz="1300" dirty="0"/>
              <a:t>.</a:t>
            </a:r>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5655"/>
            <a:ext cx="7315200" cy="334962"/>
          </a:xfrm>
        </p:spPr>
        <p:txBody>
          <a:bodyPr>
            <a:normAutofit fontScale="90000"/>
          </a:bodyPr>
          <a:lstStyle/>
          <a:p>
            <a:r>
              <a:rPr lang="en-US" b="1" dirty="0">
                <a:solidFill>
                  <a:srgbClr val="EF5C4D"/>
                </a:solidFill>
              </a:rPr>
              <a:t>WEEKLY PROGRESS</a:t>
            </a:r>
          </a:p>
        </p:txBody>
      </p:sp>
      <p:sp>
        <p:nvSpPr>
          <p:cNvPr id="6" name="TextBox 5">
            <a:extLst>
              <a:ext uri="{FF2B5EF4-FFF2-40B4-BE49-F238E27FC236}">
                <a16:creationId xmlns:a16="http://schemas.microsoft.com/office/drawing/2014/main" id="{B3586C7E-BCF7-45C9-BB71-A5A61D41BDE4}"/>
              </a:ext>
            </a:extLst>
          </p:cNvPr>
          <p:cNvSpPr txBox="1"/>
          <p:nvPr/>
        </p:nvSpPr>
        <p:spPr>
          <a:xfrm>
            <a:off x="2286000" y="1295400"/>
            <a:ext cx="6477000" cy="4801314"/>
          </a:xfrm>
          <a:prstGeom prst="rect">
            <a:avLst/>
          </a:prstGeom>
          <a:noFill/>
        </p:spPr>
        <p:txBody>
          <a:bodyPr wrap="square" rtlCol="0">
            <a:spAutoFit/>
          </a:bodyPr>
          <a:lstStyle/>
          <a:p>
            <a:r>
              <a:rPr lang="en-US" dirty="0"/>
              <a:t>Week 1: Data Preparation and Pre-visualizations</a:t>
            </a:r>
          </a:p>
          <a:p>
            <a:endParaRPr lang="en-US" dirty="0"/>
          </a:p>
          <a:p>
            <a:r>
              <a:rPr lang="en-US" dirty="0"/>
              <a:t>Week 2: Feature engineering &amp; Feature Extraction</a:t>
            </a:r>
          </a:p>
          <a:p>
            <a:endParaRPr lang="en-US" dirty="0"/>
          </a:p>
          <a:p>
            <a:r>
              <a:rPr lang="en-US" dirty="0"/>
              <a:t>Week 3: Tableau dashboarding and Data Understanding</a:t>
            </a:r>
          </a:p>
          <a:p>
            <a:endParaRPr lang="en-US" dirty="0"/>
          </a:p>
          <a:p>
            <a:r>
              <a:rPr lang="en-US" dirty="0"/>
              <a:t>Week 4: Model Development &amp; Training</a:t>
            </a:r>
          </a:p>
          <a:p>
            <a:endParaRPr lang="en-US" dirty="0"/>
          </a:p>
          <a:p>
            <a:r>
              <a:rPr lang="en-US" dirty="0"/>
              <a:t>Week 5: Model Deployment &amp; Testing</a:t>
            </a:r>
          </a:p>
          <a:p>
            <a:endParaRPr lang="en-US" dirty="0"/>
          </a:p>
          <a:p>
            <a:r>
              <a:rPr lang="en-US" dirty="0"/>
              <a:t>Week 6: Model Tuning</a:t>
            </a:r>
          </a:p>
          <a:p>
            <a:endParaRPr lang="en-US" dirty="0"/>
          </a:p>
          <a:p>
            <a:r>
              <a:rPr lang="en-US" dirty="0"/>
              <a:t>Week 7: Code to Live Environment</a:t>
            </a:r>
          </a:p>
          <a:p>
            <a:endParaRPr lang="en-US" dirty="0"/>
          </a:p>
          <a:p>
            <a:r>
              <a:rPr lang="en-US" dirty="0"/>
              <a:t>Week 8: Final Testing</a:t>
            </a:r>
          </a:p>
          <a:p>
            <a:endParaRPr lang="en-US" dirty="0"/>
          </a:p>
          <a:p>
            <a:r>
              <a:rPr lang="en-US" dirty="0"/>
              <a:t>Week 9: Tableau Story Telling &amp; Presentation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7086600" cy="685800"/>
          </a:xfrm>
        </p:spPr>
        <p:txBody>
          <a:bodyPr>
            <a:normAutofit fontScale="90000"/>
          </a:bodyPr>
          <a:lstStyle/>
          <a:p>
            <a:r>
              <a:rPr lang="en-US" b="1" dirty="0">
                <a:solidFill>
                  <a:srgbClr val="EF5C4D"/>
                </a:solidFill>
              </a:rPr>
              <a:t>Data Attributes</a:t>
            </a:r>
            <a:endParaRPr lang="en-US" dirty="0">
              <a:solidFill>
                <a:srgbClr val="EF5C4D"/>
              </a:solidFill>
            </a:endParaRPr>
          </a:p>
        </p:txBody>
      </p:sp>
      <p:sp>
        <p:nvSpPr>
          <p:cNvPr id="3" name="Content Placeholder 2"/>
          <p:cNvSpPr>
            <a:spLocks noGrp="1"/>
          </p:cNvSpPr>
          <p:nvPr>
            <p:ph idx="1"/>
          </p:nvPr>
        </p:nvSpPr>
        <p:spPr>
          <a:xfrm>
            <a:off x="1219200" y="1295400"/>
            <a:ext cx="4114800" cy="4449762"/>
          </a:xfrm>
        </p:spPr>
        <p:txBody>
          <a:bodyPr>
            <a:normAutofit lnSpcReduction="10000"/>
          </a:bodyPr>
          <a:lstStyle/>
          <a:p>
            <a:pPr>
              <a:buNone/>
            </a:pPr>
            <a:r>
              <a:rPr lang="en-US" dirty="0"/>
              <a:t>Attributes given in Data Set;</a:t>
            </a:r>
          </a:p>
          <a:p>
            <a:pPr>
              <a:buNone/>
            </a:pPr>
            <a:endParaRPr lang="en-US" dirty="0"/>
          </a:p>
          <a:p>
            <a:pPr lvl="1">
              <a:buFont typeface="Wingdings" pitchFamily="2" charset="2"/>
              <a:buChar char="v"/>
            </a:pPr>
            <a:r>
              <a:rPr lang="en-US" dirty="0"/>
              <a:t> </a:t>
            </a:r>
            <a:r>
              <a:rPr lang="en-US" dirty="0" err="1">
                <a:solidFill>
                  <a:schemeClr val="tx1"/>
                </a:solidFill>
              </a:rPr>
              <a:t>Customer_id</a:t>
            </a:r>
            <a:endParaRPr lang="en-US" dirty="0">
              <a:solidFill>
                <a:schemeClr val="tx1"/>
              </a:solidFill>
            </a:endParaRPr>
          </a:p>
          <a:p>
            <a:pPr lvl="1">
              <a:buFont typeface="Wingdings" pitchFamily="2" charset="2"/>
              <a:buChar char="v"/>
            </a:pPr>
            <a:r>
              <a:rPr lang="en-US" dirty="0">
                <a:solidFill>
                  <a:schemeClr val="tx1"/>
                </a:solidFill>
              </a:rPr>
              <a:t> Age</a:t>
            </a:r>
          </a:p>
          <a:p>
            <a:pPr lvl="1">
              <a:buFont typeface="Wingdings" pitchFamily="2" charset="2"/>
              <a:buChar char="v"/>
            </a:pPr>
            <a:r>
              <a:rPr lang="en-US" dirty="0">
                <a:solidFill>
                  <a:schemeClr val="tx1"/>
                </a:solidFill>
              </a:rPr>
              <a:t> Gender</a:t>
            </a:r>
          </a:p>
          <a:p>
            <a:pPr lvl="1">
              <a:buFont typeface="Wingdings" pitchFamily="2" charset="2"/>
              <a:buChar char="v"/>
            </a:pPr>
            <a:r>
              <a:rPr lang="en-US" dirty="0">
                <a:solidFill>
                  <a:schemeClr val="tx1"/>
                </a:solidFill>
              </a:rPr>
              <a:t> Balance</a:t>
            </a:r>
          </a:p>
          <a:p>
            <a:pPr lvl="1">
              <a:buFont typeface="Wingdings" pitchFamily="2" charset="2"/>
              <a:buChar char="v"/>
            </a:pPr>
            <a:r>
              <a:rPr lang="en-US" dirty="0">
                <a:solidFill>
                  <a:schemeClr val="tx1"/>
                </a:solidFill>
              </a:rPr>
              <a:t> Occupation</a:t>
            </a:r>
          </a:p>
          <a:p>
            <a:pPr lvl="1">
              <a:buFont typeface="Wingdings" pitchFamily="2" charset="2"/>
              <a:buChar char="v"/>
            </a:pPr>
            <a:r>
              <a:rPr lang="en-US" dirty="0">
                <a:solidFill>
                  <a:schemeClr val="tx1"/>
                </a:solidFill>
              </a:rPr>
              <a:t> No of Credit transaction</a:t>
            </a:r>
          </a:p>
          <a:p>
            <a:pPr lvl="1">
              <a:buFont typeface="Wingdings" pitchFamily="2" charset="2"/>
              <a:buChar char="v"/>
            </a:pPr>
            <a:r>
              <a:rPr lang="en-US" dirty="0">
                <a:solidFill>
                  <a:schemeClr val="tx1"/>
                </a:solidFill>
              </a:rPr>
              <a:t> SCR</a:t>
            </a:r>
          </a:p>
          <a:p>
            <a:pPr lvl="1">
              <a:buFont typeface="Wingdings" pitchFamily="2" charset="2"/>
              <a:buChar char="v"/>
            </a:pPr>
            <a:r>
              <a:rPr lang="en-US" dirty="0">
                <a:solidFill>
                  <a:schemeClr val="tx1"/>
                </a:solidFill>
              </a:rPr>
              <a:t> Holding period</a:t>
            </a:r>
          </a:p>
        </p:txBody>
      </p:sp>
      <p:sp>
        <p:nvSpPr>
          <p:cNvPr id="6" name="Content Placeholder 2">
            <a:extLst>
              <a:ext uri="{FF2B5EF4-FFF2-40B4-BE49-F238E27FC236}">
                <a16:creationId xmlns:a16="http://schemas.microsoft.com/office/drawing/2014/main" id="{643C3632-C65C-4314-8DEC-F3DF1076CA5B}"/>
              </a:ext>
            </a:extLst>
          </p:cNvPr>
          <p:cNvSpPr txBox="1">
            <a:spLocks/>
          </p:cNvSpPr>
          <p:nvPr/>
        </p:nvSpPr>
        <p:spPr>
          <a:xfrm>
            <a:off x="5334000" y="914400"/>
            <a:ext cx="4114800" cy="37258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Arial"/>
              <a:buNone/>
            </a:pPr>
            <a:r>
              <a:rPr lang="en-US" dirty="0"/>
              <a:t>Feature Attributes;</a:t>
            </a:r>
          </a:p>
          <a:p>
            <a:pPr>
              <a:buFont typeface="Arial"/>
              <a:buNone/>
            </a:pPr>
            <a:endParaRPr lang="en-US" dirty="0"/>
          </a:p>
          <a:p>
            <a:pPr lvl="1">
              <a:buFont typeface="Wingdings" pitchFamily="2" charset="2"/>
              <a:buChar char="v"/>
            </a:pPr>
            <a:r>
              <a:rPr lang="en-US" dirty="0"/>
              <a:t> Occupation</a:t>
            </a:r>
          </a:p>
          <a:p>
            <a:pPr lvl="1">
              <a:buFont typeface="Wingdings" pitchFamily="2" charset="2"/>
              <a:buChar char="v"/>
            </a:pPr>
            <a:r>
              <a:rPr lang="en-US" dirty="0"/>
              <a:t> No of Credit transaction</a:t>
            </a:r>
          </a:p>
          <a:p>
            <a:pPr lvl="1">
              <a:buFont typeface="Wingdings" pitchFamily="2" charset="2"/>
              <a:buChar char="v"/>
            </a:pPr>
            <a:r>
              <a:rPr lang="en-US" dirty="0"/>
              <a:t> SCR</a:t>
            </a:r>
          </a:p>
          <a:p>
            <a:pPr lvl="1">
              <a:buFont typeface="Wingdings" pitchFamily="2" charset="2"/>
              <a:buChar char="v"/>
            </a:pPr>
            <a:r>
              <a:rPr lang="en-US" dirty="0"/>
              <a:t> Holding period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467600" cy="563562"/>
          </a:xfrm>
        </p:spPr>
        <p:txBody>
          <a:bodyPr>
            <a:normAutofit fontScale="90000"/>
          </a:bodyPr>
          <a:lstStyle/>
          <a:p>
            <a:r>
              <a:rPr lang="en-US" b="1" dirty="0">
                <a:solidFill>
                  <a:srgbClr val="EF5C4D"/>
                </a:solidFill>
              </a:rPr>
              <a:t>Approach Formulation</a:t>
            </a:r>
          </a:p>
        </p:txBody>
      </p:sp>
      <p:sp>
        <p:nvSpPr>
          <p:cNvPr id="3" name="Content Placeholder 2"/>
          <p:cNvSpPr>
            <a:spLocks noGrp="1"/>
          </p:cNvSpPr>
          <p:nvPr>
            <p:ph idx="1"/>
          </p:nvPr>
        </p:nvSpPr>
        <p:spPr>
          <a:xfrm>
            <a:off x="1251856" y="3810000"/>
            <a:ext cx="7663543" cy="2478072"/>
          </a:xfrm>
        </p:spPr>
        <p:txBody>
          <a:bodyPr>
            <a:normAutofit/>
          </a:bodyPr>
          <a:lstStyle/>
          <a:p>
            <a:pPr algn="just"/>
            <a:r>
              <a:rPr lang="en-US" dirty="0"/>
              <a:t>In order to see the Customers Turn-in for a loan, most prominent attributes involved were; </a:t>
            </a:r>
            <a:r>
              <a:rPr lang="en-US" b="1" dirty="0"/>
              <a:t>SCR</a:t>
            </a:r>
            <a:r>
              <a:rPr lang="en-US" dirty="0"/>
              <a:t>, </a:t>
            </a:r>
            <a:r>
              <a:rPr lang="en-US" b="1" dirty="0"/>
              <a:t>Holding Period</a:t>
            </a:r>
            <a:r>
              <a:rPr lang="en-US" dirty="0"/>
              <a:t>, </a:t>
            </a:r>
            <a:r>
              <a:rPr lang="en-US" b="1" dirty="0"/>
              <a:t>Occupation</a:t>
            </a:r>
            <a:r>
              <a:rPr lang="en-US" dirty="0"/>
              <a:t>, </a:t>
            </a:r>
            <a:r>
              <a:rPr lang="en-US" b="1" dirty="0"/>
              <a:t>No of Credit Transactions</a:t>
            </a:r>
            <a:r>
              <a:rPr lang="en-US" dirty="0"/>
              <a:t> that were concluded after performing Feature Engineering and feature extraction on the data given.</a:t>
            </a:r>
          </a:p>
          <a:p>
            <a:pPr algn="just"/>
            <a:endParaRPr lang="en-US" dirty="0"/>
          </a:p>
          <a:p>
            <a:pPr algn="just"/>
            <a:endParaRPr lang="en-US" dirty="0"/>
          </a:p>
        </p:txBody>
      </p:sp>
      <p:pic>
        <p:nvPicPr>
          <p:cNvPr id="5" name="Picture 4">
            <a:extLst>
              <a:ext uri="{FF2B5EF4-FFF2-40B4-BE49-F238E27FC236}">
                <a16:creationId xmlns:a16="http://schemas.microsoft.com/office/drawing/2014/main" id="{508863B2-6600-4F26-A085-40A1AEB25E90}"/>
              </a:ext>
            </a:extLst>
          </p:cNvPr>
          <p:cNvPicPr>
            <a:picLocks noChangeAspect="1"/>
          </p:cNvPicPr>
          <p:nvPr/>
        </p:nvPicPr>
        <p:blipFill>
          <a:blip r:embed="rId2"/>
          <a:stretch>
            <a:fillRect/>
          </a:stretch>
        </p:blipFill>
        <p:spPr>
          <a:xfrm>
            <a:off x="1447800" y="1082347"/>
            <a:ext cx="2819400" cy="2346653"/>
          </a:xfrm>
          <a:prstGeom prst="rect">
            <a:avLst/>
          </a:prstGeom>
        </p:spPr>
      </p:pic>
      <p:pic>
        <p:nvPicPr>
          <p:cNvPr id="7" name="Picture 6">
            <a:extLst>
              <a:ext uri="{FF2B5EF4-FFF2-40B4-BE49-F238E27FC236}">
                <a16:creationId xmlns:a16="http://schemas.microsoft.com/office/drawing/2014/main" id="{61AFC7FD-5D5E-4E1E-8A52-CD0E924597DA}"/>
              </a:ext>
            </a:extLst>
          </p:cNvPr>
          <p:cNvPicPr>
            <a:picLocks noChangeAspect="1"/>
          </p:cNvPicPr>
          <p:nvPr/>
        </p:nvPicPr>
        <p:blipFill>
          <a:blip r:embed="rId3"/>
          <a:stretch>
            <a:fillRect/>
          </a:stretch>
        </p:blipFill>
        <p:spPr>
          <a:xfrm>
            <a:off x="5486400" y="1082346"/>
            <a:ext cx="3048361" cy="23466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4191000" cy="609600"/>
          </a:xfrm>
        </p:spPr>
        <p:txBody>
          <a:bodyPr>
            <a:normAutofit fontScale="90000"/>
          </a:bodyPr>
          <a:lstStyle/>
          <a:p>
            <a:r>
              <a:rPr lang="en-US" b="1" dirty="0">
                <a:solidFill>
                  <a:srgbClr val="EF5C4D"/>
                </a:solidFill>
              </a:rPr>
              <a:t>Data Preparation</a:t>
            </a:r>
          </a:p>
        </p:txBody>
      </p:sp>
      <p:sp>
        <p:nvSpPr>
          <p:cNvPr id="4" name="Content Placeholder 2"/>
          <p:cNvSpPr>
            <a:spLocks noGrp="1"/>
          </p:cNvSpPr>
          <p:nvPr>
            <p:ph idx="1"/>
          </p:nvPr>
        </p:nvSpPr>
        <p:spPr>
          <a:xfrm>
            <a:off x="990600" y="2895600"/>
            <a:ext cx="7704667" cy="3332816"/>
          </a:xfrm>
        </p:spPr>
        <p:txBody>
          <a:bodyPr>
            <a:normAutofit fontScale="77500" lnSpcReduction="20000"/>
          </a:bodyPr>
          <a:lstStyle/>
          <a:p>
            <a:pPr marL="514350" indent="-514350">
              <a:buNone/>
            </a:pPr>
            <a:r>
              <a:rPr lang="en-US" b="1" dirty="0"/>
              <a:t>1.	Data Preparation</a:t>
            </a:r>
          </a:p>
          <a:p>
            <a:pPr marL="571500" indent="-571500">
              <a:buFont typeface="+mj-lt"/>
              <a:buAutoNum type="romanLcPeriod"/>
            </a:pPr>
            <a:r>
              <a:rPr lang="en-US" dirty="0"/>
              <a:t>Importing important libraries</a:t>
            </a:r>
          </a:p>
          <a:p>
            <a:pPr marL="514350" indent="-514350">
              <a:buAutoNum type="romanLcPeriod"/>
            </a:pPr>
            <a:r>
              <a:rPr lang="en-US" dirty="0"/>
              <a:t>Reading data – </a:t>
            </a:r>
          </a:p>
          <a:p>
            <a:pPr marL="514350" indent="-514350"/>
            <a:r>
              <a:rPr lang="en-US" dirty="0"/>
              <a:t>Checked data types. Gender and Occupation are categorical variables stored as object type.  Balance is stored as float type. Converted float type to integer type for Balance variable. </a:t>
            </a:r>
          </a:p>
          <a:p>
            <a:pPr marL="514350" indent="-514350"/>
            <a:r>
              <a:rPr lang="en-US" dirty="0"/>
              <a:t>Checked null value and found there are no null values in the dataset. Null value treatment is not required.</a:t>
            </a:r>
          </a:p>
          <a:p>
            <a:pPr marL="1062990" lvl="2" indent="-514350">
              <a:buNone/>
            </a:pPr>
            <a:endParaRPr lang="en-US" sz="2600" dirty="0"/>
          </a:p>
          <a:p>
            <a:pPr marL="1062990" lvl="2" indent="-514350">
              <a:buNone/>
            </a:pPr>
            <a:r>
              <a:rPr lang="en-US" b="1" dirty="0"/>
              <a:t>	</a:t>
            </a:r>
          </a:p>
          <a:p>
            <a:pPr marL="514350" indent="-514350">
              <a:buAutoNum type="arabicPeriod" startAt="2"/>
            </a:pPr>
            <a:endParaRPr lang="en-US" b="1" dirty="0"/>
          </a:p>
          <a:p>
            <a:pPr marL="514350" indent="-514350">
              <a:buAutoNum type="arabicPeriod" startAt="2"/>
            </a:pPr>
            <a:endParaRPr lang="en-US" b="1" dirty="0"/>
          </a:p>
          <a:p>
            <a:pPr>
              <a:buNone/>
            </a:pPr>
            <a:endParaRPr lang="en-US" dirty="0"/>
          </a:p>
        </p:txBody>
      </p:sp>
      <p:pic>
        <p:nvPicPr>
          <p:cNvPr id="5" name="Picture 4">
            <a:extLst>
              <a:ext uri="{FF2B5EF4-FFF2-40B4-BE49-F238E27FC236}">
                <a16:creationId xmlns:a16="http://schemas.microsoft.com/office/drawing/2014/main" id="{418ADBFB-A4BC-49E1-90DC-0D2696A1D788}"/>
              </a:ext>
            </a:extLst>
          </p:cNvPr>
          <p:cNvPicPr>
            <a:picLocks noChangeAspect="1"/>
          </p:cNvPicPr>
          <p:nvPr/>
        </p:nvPicPr>
        <p:blipFill>
          <a:blip r:embed="rId2"/>
          <a:stretch>
            <a:fillRect/>
          </a:stretch>
        </p:blipFill>
        <p:spPr>
          <a:xfrm>
            <a:off x="5133520" y="1076131"/>
            <a:ext cx="3705742" cy="2114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858000" cy="685800"/>
          </a:xfrm>
        </p:spPr>
        <p:txBody>
          <a:bodyPr>
            <a:normAutofit fontScale="90000"/>
          </a:bodyPr>
          <a:lstStyle/>
          <a:p>
            <a:r>
              <a:rPr lang="en-US" b="1" dirty="0">
                <a:solidFill>
                  <a:srgbClr val="EF5C4D"/>
                </a:solidFill>
              </a:rPr>
              <a:t>Exploratory Data Analysis</a:t>
            </a:r>
          </a:p>
        </p:txBody>
      </p:sp>
      <p:sp>
        <p:nvSpPr>
          <p:cNvPr id="4" name="Content Placeholder 2"/>
          <p:cNvSpPr>
            <a:spLocks noGrp="1"/>
          </p:cNvSpPr>
          <p:nvPr>
            <p:ph idx="1"/>
          </p:nvPr>
        </p:nvSpPr>
        <p:spPr>
          <a:xfrm>
            <a:off x="1219200" y="1219200"/>
            <a:ext cx="7772400" cy="4906962"/>
          </a:xfrm>
        </p:spPr>
        <p:txBody>
          <a:bodyPr>
            <a:normAutofit fontScale="92500" lnSpcReduction="10000"/>
          </a:bodyPr>
          <a:lstStyle/>
          <a:p>
            <a:pPr marL="514350" indent="-514350">
              <a:buNone/>
            </a:pPr>
            <a:r>
              <a:rPr lang="en-US" sz="1800" b="1" dirty="0"/>
              <a:t>2.	Exploratory Data Analysis – </a:t>
            </a:r>
          </a:p>
          <a:p>
            <a:pPr marL="514350" indent="-514350"/>
            <a:r>
              <a:rPr lang="en-US" sz="1800" b="1" dirty="0"/>
              <a:t>Correlation- </a:t>
            </a:r>
          </a:p>
          <a:p>
            <a:pPr marL="514350" indent="-514350">
              <a:buFont typeface="+mj-lt"/>
              <a:buAutoNum type="romanLcPeriod"/>
            </a:pPr>
            <a:r>
              <a:rPr lang="en-US" sz="1800" dirty="0"/>
              <a:t>TARGET showed maximum correlation w.r.to  No of Credit transaction among other variables.  So remaining correlations have to be visualized in order to understand if  there's any sort of trend in data.</a:t>
            </a:r>
          </a:p>
          <a:p>
            <a:r>
              <a:rPr lang="en-US" sz="1800" b="1" dirty="0"/>
              <a:t>Pair Plot –</a:t>
            </a:r>
          </a:p>
          <a:p>
            <a:pPr marL="571500" indent="-571500">
              <a:buFont typeface="+mj-lt"/>
              <a:buAutoNum type="romanLcPeriod"/>
            </a:pPr>
            <a:r>
              <a:rPr lang="en-US" sz="1800" dirty="0"/>
              <a:t>People who tend to opt for loan have less BALANCE w.r.to people not interested to take loan.</a:t>
            </a:r>
          </a:p>
          <a:p>
            <a:pPr marL="571500" indent="-571500">
              <a:buFont typeface="+mj-lt"/>
              <a:buAutoNum type="romanLcPeriod"/>
            </a:pPr>
            <a:r>
              <a:rPr lang="en-US" sz="1800" dirty="0"/>
              <a:t>People having higher BALANCE tend to be in between 35-50 years of AGE.</a:t>
            </a:r>
          </a:p>
          <a:p>
            <a:pPr marL="571500" indent="-571500">
              <a:buFont typeface="+mj-lt"/>
              <a:buAutoNum type="romanLcPeriod"/>
            </a:pPr>
            <a:r>
              <a:rPr lang="en-US" sz="1800" dirty="0"/>
              <a:t>People having less BALANCE tend to show more interest towards loans i.e. higher SCR values.</a:t>
            </a:r>
          </a:p>
          <a:p>
            <a:pPr marL="571500" indent="-571500">
              <a:buFont typeface="+mj-lt"/>
              <a:buAutoNum type="romanLcPeriod"/>
            </a:pPr>
            <a:r>
              <a:rPr lang="en-US" sz="1800" dirty="0"/>
              <a:t>People having less BALANCE tend to have higher No of Credit transactions opt for loans.</a:t>
            </a:r>
          </a:p>
          <a:p>
            <a:pPr marL="571500" indent="-571500">
              <a:buFont typeface="+mj-lt"/>
              <a:buAutoNum type="romanLcPeriod"/>
            </a:pPr>
            <a:r>
              <a:rPr lang="en-US" sz="1800" dirty="0"/>
              <a:t>People having less BALANCE have higher HOLDING PERIOD who opt for loans.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1407D6-CDBA-493E-BD50-648DE0A14396}"/>
              </a:ext>
            </a:extLst>
          </p:cNvPr>
          <p:cNvPicPr>
            <a:picLocks noChangeAspect="1"/>
          </p:cNvPicPr>
          <p:nvPr/>
        </p:nvPicPr>
        <p:blipFill>
          <a:blip r:embed="rId2"/>
          <a:stretch>
            <a:fillRect/>
          </a:stretch>
        </p:blipFill>
        <p:spPr>
          <a:xfrm>
            <a:off x="-25135" y="352425"/>
            <a:ext cx="6006287" cy="2428875"/>
          </a:xfrm>
          <a:prstGeom prst="rect">
            <a:avLst/>
          </a:prstGeom>
        </p:spPr>
      </p:pic>
      <p:pic>
        <p:nvPicPr>
          <p:cNvPr id="10" name="Picture 9">
            <a:extLst>
              <a:ext uri="{FF2B5EF4-FFF2-40B4-BE49-F238E27FC236}">
                <a16:creationId xmlns:a16="http://schemas.microsoft.com/office/drawing/2014/main" id="{18EEF6AD-1419-4A85-82DB-97A4AE226D2F}"/>
              </a:ext>
            </a:extLst>
          </p:cNvPr>
          <p:cNvPicPr>
            <a:picLocks noChangeAspect="1"/>
          </p:cNvPicPr>
          <p:nvPr/>
        </p:nvPicPr>
        <p:blipFill>
          <a:blip r:embed="rId3"/>
          <a:stretch>
            <a:fillRect/>
          </a:stretch>
        </p:blipFill>
        <p:spPr>
          <a:xfrm>
            <a:off x="5981152" y="342900"/>
            <a:ext cx="3162848" cy="2438400"/>
          </a:xfrm>
          <a:prstGeom prst="rect">
            <a:avLst/>
          </a:prstGeom>
        </p:spPr>
      </p:pic>
      <p:pic>
        <p:nvPicPr>
          <p:cNvPr id="12" name="Picture 11">
            <a:extLst>
              <a:ext uri="{FF2B5EF4-FFF2-40B4-BE49-F238E27FC236}">
                <a16:creationId xmlns:a16="http://schemas.microsoft.com/office/drawing/2014/main" id="{370E5FC5-6141-4DA0-AC62-4692DF5AD8B8}"/>
              </a:ext>
            </a:extLst>
          </p:cNvPr>
          <p:cNvPicPr>
            <a:picLocks noChangeAspect="1"/>
          </p:cNvPicPr>
          <p:nvPr/>
        </p:nvPicPr>
        <p:blipFill>
          <a:blip r:embed="rId4"/>
          <a:stretch>
            <a:fillRect/>
          </a:stretch>
        </p:blipFill>
        <p:spPr>
          <a:xfrm>
            <a:off x="0" y="3124200"/>
            <a:ext cx="9144000" cy="30118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B889E49-D754-4966-9F15-47F33EDC9E90}">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TM03457444[[fn=Basis]]</Template>
  <TotalTime>1899</TotalTime>
  <Words>1106</Words>
  <Application>Microsoft Office PowerPoint</Application>
  <PresentationFormat>On-screen Show (4:3)</PresentationFormat>
  <Paragraphs>141</Paragraphs>
  <Slides>18</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Corbel</vt:lpstr>
      <vt:lpstr>Wingdings</vt:lpstr>
      <vt:lpstr>Parallax</vt:lpstr>
      <vt:lpstr>Packager Shell Object</vt:lpstr>
      <vt:lpstr>“Predicting whether or not people tend to opt for a Loan over Discounted Rates”  IPBA4 GROUP4  </vt:lpstr>
      <vt:lpstr>PPT FLOW</vt:lpstr>
      <vt:lpstr>Business Problem:</vt:lpstr>
      <vt:lpstr>WEEKLY PROGRESS</vt:lpstr>
      <vt:lpstr>Data Attributes</vt:lpstr>
      <vt:lpstr>Approach Formulation</vt:lpstr>
      <vt:lpstr>Data Preparation</vt:lpstr>
      <vt:lpstr>Exploratory Data Analysis</vt:lpstr>
      <vt:lpstr>PowerPoint Presentation</vt:lpstr>
      <vt:lpstr>PowerPoint Presentation</vt:lpstr>
      <vt:lpstr>PowerPoint Presentation</vt:lpstr>
      <vt:lpstr>Model Evaluation</vt:lpstr>
      <vt:lpstr>PowerPoint Presentation</vt:lpstr>
      <vt:lpstr>PowerPoint Presentation</vt:lpstr>
      <vt:lpstr>PowerPoint Presentation</vt:lpstr>
      <vt:lpstr>PowerPoint Presentation</vt:lpstr>
      <vt:lpstr>K-S Statistics  &amp; Lift Chart Inferences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Banking</dc:title>
  <dc:creator>Prakasha</dc:creator>
  <cp:lastModifiedBy>kalyan parimi</cp:lastModifiedBy>
  <cp:revision>228</cp:revision>
  <dcterms:created xsi:type="dcterms:W3CDTF">2006-08-16T00:00:00Z</dcterms:created>
  <dcterms:modified xsi:type="dcterms:W3CDTF">2020-12-20T13:55:41Z</dcterms:modified>
</cp:coreProperties>
</file>